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handoutMasterIdLst>
    <p:handoutMasterId r:id="rId23"/>
  </p:handoutMasterIdLst>
  <p:sldIdLst>
    <p:sldId id="260" r:id="rId2"/>
    <p:sldId id="292" r:id="rId3"/>
    <p:sldId id="287" r:id="rId4"/>
    <p:sldId id="275" r:id="rId5"/>
    <p:sldId id="290" r:id="rId6"/>
    <p:sldId id="278" r:id="rId7"/>
    <p:sldId id="277" r:id="rId8"/>
    <p:sldId id="263" r:id="rId9"/>
    <p:sldId id="262" r:id="rId10"/>
    <p:sldId id="288" r:id="rId11"/>
    <p:sldId id="264" r:id="rId12"/>
    <p:sldId id="265" r:id="rId13"/>
    <p:sldId id="281" r:id="rId14"/>
    <p:sldId id="256" r:id="rId15"/>
    <p:sldId id="289" r:id="rId16"/>
    <p:sldId id="282" r:id="rId17"/>
    <p:sldId id="261" r:id="rId18"/>
    <p:sldId id="267" r:id="rId19"/>
    <p:sldId id="284" r:id="rId20"/>
    <p:sldId id="29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6B3F07-B3AF-448C-9B57-EE69100D37F0}">
          <p14:sldIdLst>
            <p14:sldId id="260"/>
            <p14:sldId id="292"/>
            <p14:sldId id="287"/>
            <p14:sldId id="275"/>
            <p14:sldId id="290"/>
            <p14:sldId id="278"/>
            <p14:sldId id="277"/>
            <p14:sldId id="263"/>
            <p14:sldId id="262"/>
            <p14:sldId id="288"/>
            <p14:sldId id="264"/>
            <p14:sldId id="265"/>
            <p14:sldId id="281"/>
            <p14:sldId id="256"/>
            <p14:sldId id="289"/>
            <p14:sldId id="282"/>
            <p14:sldId id="261"/>
            <p14:sldId id="267"/>
            <p14:sldId id="284"/>
            <p14:sldId id="2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e Boisvert" initials="JB" lastIdx="2" clrIdx="0">
    <p:extLst>
      <p:ext uri="{19B8F6BF-5375-455C-9EA6-DF929625EA0E}">
        <p15:presenceInfo xmlns:p15="http://schemas.microsoft.com/office/powerpoint/2012/main" userId="Jodie Boisv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209" autoAdjust="0"/>
  </p:normalViewPr>
  <p:slideViewPr>
    <p:cSldViewPr snapToGrid="0">
      <p:cViewPr varScale="1">
        <p:scale>
          <a:sx n="66" d="100"/>
          <a:sy n="66" d="100"/>
        </p:scale>
        <p:origin x="22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pbcgov.org\csd\user\JBoisver\Data\SOFI\Quantative\Individual%20Demographics%2010.5.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bcgov.org\csd\user\JBoisver\Data\SOFI\Quantative\Individual%20Demographics%2010.5.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bcgov.org\csd\user\JBoisver\Data\SOFI\Quantative\Individual%20Demographics%2010.5.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bcgov.org\csd\user\JBoisver\Data\Quantative\HMIS%209.16.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bcgov.org\csd\user\JBoisver\Data\SOFI\Quantative\Individual%20Demographics%2010.5.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bcgov.org\csd\user\JBoisver\Data\SOFI\Quantative\Family%20Demographics%2010.14.2020%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bcgov.org\csd\user\JBoisver\Data\Quantative\HMIS%209.16.20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boisver\AppData\Local\Microsoft\Windows\Temporary%20Internet%20Files\Content.Outlook\3OOMFCSW\Year%20One%20FPLG%20Line%20Graph-%20SOF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boisver\AppData\Local\Microsoft\Windows\Temporary%20Internet%20Files\Content.Outlook\3OOMFCSW\Year%20One%20FPLG%20Line%20Graph-%20SOF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Race/Ethnicity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for graphs'!$B$20:$D$20</c:f>
              <c:strCache>
                <c:ptCount val="3"/>
                <c:pt idx="0">
                  <c:v>Black Non-Hispanic</c:v>
                </c:pt>
                <c:pt idx="1">
                  <c:v>Black-Hispanic</c:v>
                </c:pt>
                <c:pt idx="2">
                  <c:v>Multi-Racial Non-Hispanic</c:v>
                </c:pt>
              </c:strCache>
            </c:strRef>
          </c:cat>
          <c:val>
            <c:numRef>
              <c:f>'Data for graphs'!$B$21:$D$21</c:f>
              <c:numCache>
                <c:formatCode>General</c:formatCode>
                <c:ptCount val="3"/>
                <c:pt idx="0">
                  <c:v>187</c:v>
                </c:pt>
                <c:pt idx="1">
                  <c:v>1</c:v>
                </c:pt>
                <c:pt idx="2">
                  <c:v>3</c:v>
                </c:pt>
              </c:numCache>
            </c:numRef>
          </c:val>
          <c:extLst>
            <c:ext xmlns:c16="http://schemas.microsoft.com/office/drawing/2014/chart" uri="{C3380CC4-5D6E-409C-BE32-E72D297353CC}">
              <c16:uniqueId val="{00000000-1F9D-4959-BEEA-DFA54E803A8F}"/>
            </c:ext>
          </c:extLst>
        </c:ser>
        <c:dLbls>
          <c:showLegendKey val="0"/>
          <c:showVal val="0"/>
          <c:showCatName val="0"/>
          <c:showSerName val="0"/>
          <c:showPercent val="0"/>
          <c:showBubbleSize val="0"/>
        </c:dLbls>
        <c:gapWidth val="219"/>
        <c:overlap val="-27"/>
        <c:axId val="485916032"/>
        <c:axId val="485913736"/>
      </c:barChart>
      <c:catAx>
        <c:axId val="48591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913736"/>
        <c:crosses val="autoZero"/>
        <c:auto val="1"/>
        <c:lblAlgn val="ctr"/>
        <c:lblOffset val="100"/>
        <c:noMultiLvlLbl val="0"/>
      </c:catAx>
      <c:valAx>
        <c:axId val="485913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91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Individual</a:t>
            </a:r>
            <a:r>
              <a:rPr lang="en-US" baseline="0" dirty="0" smtClean="0"/>
              <a:t> Ages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'Data for graphs'!$M$23:$Q$23</c:f>
              <c:strCache>
                <c:ptCount val="5"/>
                <c:pt idx="0">
                  <c:v>0-5</c:v>
                </c:pt>
                <c:pt idx="1">
                  <c:v>6-17</c:v>
                </c:pt>
                <c:pt idx="2">
                  <c:v>18-40</c:v>
                </c:pt>
                <c:pt idx="3">
                  <c:v>40-65</c:v>
                </c:pt>
                <c:pt idx="4">
                  <c:v>Data Not Collected</c:v>
                </c:pt>
              </c:strCache>
            </c:strRef>
          </c:cat>
          <c:val>
            <c:numRef>
              <c:f>'Data for graphs'!$M$24:$Q$24</c:f>
              <c:numCache>
                <c:formatCode>General</c:formatCode>
                <c:ptCount val="5"/>
                <c:pt idx="0">
                  <c:v>52</c:v>
                </c:pt>
                <c:pt idx="1">
                  <c:v>64</c:v>
                </c:pt>
                <c:pt idx="2">
                  <c:v>63</c:v>
                </c:pt>
                <c:pt idx="3">
                  <c:v>9</c:v>
                </c:pt>
                <c:pt idx="4">
                  <c:v>3</c:v>
                </c:pt>
              </c:numCache>
            </c:numRef>
          </c:val>
          <c:extLst>
            <c:ext xmlns:c16="http://schemas.microsoft.com/office/drawing/2014/chart" uri="{C3380CC4-5D6E-409C-BE32-E72D297353CC}">
              <c16:uniqueId val="{00000000-209B-42EE-B0A5-70DD4F9F070A}"/>
            </c:ext>
          </c:extLst>
        </c:ser>
        <c:dLbls>
          <c:showLegendKey val="0"/>
          <c:showVal val="0"/>
          <c:showCatName val="0"/>
          <c:showSerName val="0"/>
          <c:showPercent val="0"/>
          <c:showBubbleSize val="0"/>
        </c:dLbls>
        <c:gapWidth val="219"/>
        <c:overlap val="-27"/>
        <c:axId val="1301407592"/>
        <c:axId val="561018768"/>
      </c:barChart>
      <c:catAx>
        <c:axId val="130140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018768"/>
        <c:crosses val="autoZero"/>
        <c:auto val="1"/>
        <c:lblAlgn val="ctr"/>
        <c:lblOffset val="100"/>
        <c:noMultiLvlLbl val="0"/>
      </c:catAx>
      <c:valAx>
        <c:axId val="56101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407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Children’s Ages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A7-4898-ACDA-658E3045731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EA7-4898-ACDA-658E304573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A7-4898-ACDA-658E3045731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'Data for graphs'!$Y$8:$AA$8</c:f>
              <c:strCache>
                <c:ptCount val="3"/>
                <c:pt idx="0">
                  <c:v>Ages 0-5</c:v>
                </c:pt>
                <c:pt idx="1">
                  <c:v>Ages 6-15</c:v>
                </c:pt>
                <c:pt idx="2">
                  <c:v>Ages 16-17</c:v>
                </c:pt>
              </c:strCache>
            </c:strRef>
          </c:cat>
          <c:val>
            <c:numRef>
              <c:f>'Data for graphs'!$Y$9:$AA$9</c:f>
              <c:numCache>
                <c:formatCode>General</c:formatCode>
                <c:ptCount val="3"/>
                <c:pt idx="0">
                  <c:v>52</c:v>
                </c:pt>
                <c:pt idx="1">
                  <c:v>60</c:v>
                </c:pt>
                <c:pt idx="2">
                  <c:v>5</c:v>
                </c:pt>
              </c:numCache>
            </c:numRef>
          </c:val>
          <c:extLst>
            <c:ext xmlns:c16="http://schemas.microsoft.com/office/drawing/2014/chart" uri="{C3380CC4-5D6E-409C-BE32-E72D297353CC}">
              <c16:uniqueId val="{00000006-8EA7-4898-ACDA-658E3045731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Head of Household Sex</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C2-4F9F-821A-6171644F1A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C2-4F9F-821A-6171644F1A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85-47B4-9E81-56EBB60F5110}"/>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2A85-47B4-9E81-56EBB60F5110}"/>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2A85-47B4-9E81-56EBB60F51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Clients_Individuals!$AI$25:$AI$28</c:f>
              <c:strCache>
                <c:ptCount val="4"/>
                <c:pt idx="0">
                  <c:v>Female</c:v>
                </c:pt>
                <c:pt idx="3">
                  <c:v>Male</c:v>
                </c:pt>
              </c:strCache>
            </c:strRef>
          </c:cat>
          <c:val>
            <c:numRef>
              <c:f>Clients_Individuals!$AJ$25:$AJ$28</c:f>
              <c:numCache>
                <c:formatCode>General</c:formatCode>
                <c:ptCount val="4"/>
                <c:pt idx="0">
                  <c:v>71</c:v>
                </c:pt>
                <c:pt idx="3">
                  <c:v>2</c:v>
                </c:pt>
              </c:numCache>
            </c:numRef>
          </c:val>
          <c:extLst>
            <c:ext xmlns:c16="http://schemas.microsoft.com/office/drawing/2014/chart" uri="{C3380CC4-5D6E-409C-BE32-E72D297353CC}">
              <c16:uniqueId val="{00000004-F0C2-4F9F-821A-6171644F1A3D}"/>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Sex</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91BA-4CE3-AD82-DBB920367FC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91BA-4CE3-AD82-DBB920367FC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'Data for graphs'!$M$1:$N$1</c:f>
              <c:strCache>
                <c:ptCount val="2"/>
                <c:pt idx="0">
                  <c:v>Male</c:v>
                </c:pt>
                <c:pt idx="1">
                  <c:v>Female</c:v>
                </c:pt>
              </c:strCache>
            </c:strRef>
          </c:cat>
          <c:val>
            <c:numRef>
              <c:f>'Data for graphs'!$M$2:$N$2</c:f>
              <c:numCache>
                <c:formatCode>General</c:formatCode>
                <c:ptCount val="2"/>
                <c:pt idx="0">
                  <c:v>65</c:v>
                </c:pt>
                <c:pt idx="1">
                  <c:v>126</c:v>
                </c:pt>
              </c:numCache>
            </c:numRef>
          </c:val>
          <c:extLst>
            <c:ext xmlns:c16="http://schemas.microsoft.com/office/drawing/2014/chart" uri="{C3380CC4-5D6E-409C-BE32-E72D297353CC}">
              <c16:uniqueId val="{00000004-91BA-4CE3-AD82-DBB920367FC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Palm</a:t>
            </a:r>
            <a:r>
              <a:rPr lang="en-US" baseline="0" dirty="0" smtClean="0"/>
              <a:t> Beach County Commissioner District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0000"/>
              </a:solidFill>
              <a:ln>
                <a:noFill/>
              </a:ln>
              <a:effectLst/>
            </c:spPr>
            <c:extLst>
              <c:ext xmlns:c16="http://schemas.microsoft.com/office/drawing/2014/chart" uri="{C3380CC4-5D6E-409C-BE32-E72D297353CC}">
                <c16:uniqueId val="{00000001-D431-40E5-826E-DCAE7BA05681}"/>
              </c:ext>
            </c:extLst>
          </c:dPt>
          <c:dPt>
            <c:idx val="6"/>
            <c:invertIfNegative val="0"/>
            <c:bubble3D val="0"/>
            <c:spPr>
              <a:solidFill>
                <a:srgbClr val="FF0000"/>
              </a:solidFill>
              <a:ln>
                <a:noFill/>
              </a:ln>
              <a:effectLst/>
            </c:spPr>
            <c:extLst>
              <c:ext xmlns:c16="http://schemas.microsoft.com/office/drawing/2014/chart" uri="{C3380CC4-5D6E-409C-BE32-E72D297353CC}">
                <c16:uniqueId val="{00000000-D431-40E5-826E-DCAE7BA056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Sheet1!$B$8:$I$8</c:f>
              <c:strCache>
                <c:ptCount val="8"/>
                <c:pt idx="0">
                  <c:v>District 1</c:v>
                </c:pt>
                <c:pt idx="1">
                  <c:v>District 2</c:v>
                </c:pt>
                <c:pt idx="2">
                  <c:v>District 3</c:v>
                </c:pt>
                <c:pt idx="3">
                  <c:v>District 4</c:v>
                </c:pt>
                <c:pt idx="4">
                  <c:v>District 5</c:v>
                </c:pt>
                <c:pt idx="5">
                  <c:v>District 6</c:v>
                </c:pt>
                <c:pt idx="6">
                  <c:v>District 7</c:v>
                </c:pt>
                <c:pt idx="7">
                  <c:v>Data Not Collected</c:v>
                </c:pt>
              </c:strCache>
            </c:strRef>
          </c:cat>
          <c:val>
            <c:numRef>
              <c:f>Sheet1!$B$9:$I$9</c:f>
              <c:numCache>
                <c:formatCode>General</c:formatCode>
                <c:ptCount val="8"/>
                <c:pt idx="0">
                  <c:v>1</c:v>
                </c:pt>
                <c:pt idx="1">
                  <c:v>4</c:v>
                </c:pt>
                <c:pt idx="2">
                  <c:v>5</c:v>
                </c:pt>
                <c:pt idx="3">
                  <c:v>0</c:v>
                </c:pt>
                <c:pt idx="4">
                  <c:v>0</c:v>
                </c:pt>
                <c:pt idx="5">
                  <c:v>11</c:v>
                </c:pt>
                <c:pt idx="6">
                  <c:v>30</c:v>
                </c:pt>
                <c:pt idx="7">
                  <c:v>13</c:v>
                </c:pt>
              </c:numCache>
            </c:numRef>
          </c:val>
          <c:extLst>
            <c:ext xmlns:c16="http://schemas.microsoft.com/office/drawing/2014/chart" uri="{C3380CC4-5D6E-409C-BE32-E72D297353CC}">
              <c16:uniqueId val="{00000000-BF6B-4851-8DAB-2F5D2C34820D}"/>
            </c:ext>
          </c:extLst>
        </c:ser>
        <c:dLbls>
          <c:showLegendKey val="0"/>
          <c:showVal val="0"/>
          <c:showCatName val="0"/>
          <c:showSerName val="0"/>
          <c:showPercent val="0"/>
          <c:showBubbleSize val="0"/>
        </c:dLbls>
        <c:gapWidth val="219"/>
        <c:overlap val="-27"/>
        <c:axId val="918700280"/>
        <c:axId val="918700608"/>
      </c:barChart>
      <c:catAx>
        <c:axId val="91870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700608"/>
        <c:crosses val="autoZero"/>
        <c:auto val="1"/>
        <c:lblAlgn val="ctr"/>
        <c:lblOffset val="100"/>
        <c:noMultiLvlLbl val="0"/>
      </c:catAx>
      <c:valAx>
        <c:axId val="918700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70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Services Provided</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3"/>
              </a:solidFill>
              <a:ln w="19050">
                <a:solidFill>
                  <a:schemeClr val="lt1"/>
                </a:solidFill>
              </a:ln>
              <a:effectLst/>
            </c:spPr>
            <c:extLst>
              <c:ext xmlns:c16="http://schemas.microsoft.com/office/drawing/2014/chart" uri="{C3380CC4-5D6E-409C-BE32-E72D297353CC}">
                <c16:uniqueId val="{00000001-D475-4837-A8AB-3017DC3BCF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75-4837-A8AB-3017DC3BCF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75-4837-A8AB-3017DC3BCF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75-4837-A8AB-3017DC3BCF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475-4837-A8AB-3017DC3BCF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475-4837-A8AB-3017DC3BCF83}"/>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D475-4837-A8AB-3017DC3BCF83}"/>
              </c:ext>
            </c:extLst>
          </c:dPt>
          <c:dPt>
            <c:idx val="7"/>
            <c:bubble3D val="0"/>
            <c:spPr>
              <a:solidFill>
                <a:srgbClr val="00B0F0"/>
              </a:solidFill>
              <a:ln w="19050">
                <a:solidFill>
                  <a:schemeClr val="lt1"/>
                </a:solidFill>
              </a:ln>
              <a:effectLst/>
            </c:spPr>
            <c:extLst>
              <c:ext xmlns:c16="http://schemas.microsoft.com/office/drawing/2014/chart" uri="{C3380CC4-5D6E-409C-BE32-E72D297353CC}">
                <c16:uniqueId val="{0000000F-D475-4837-A8AB-3017DC3BCF8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475-4837-A8AB-3017DC3BCF8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475-4837-A8AB-3017DC3BCF8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475-4837-A8AB-3017DC3BCF8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D475-4837-A8AB-3017DC3BCF83}"/>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D475-4837-A8AB-3017DC3BCF83}"/>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D475-4837-A8AB-3017DC3BCF83}"/>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1-D475-4837-A8AB-3017DC3BCF83}"/>
                </c:ext>
              </c:extLst>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3-D475-4837-A8AB-3017DC3BCF83}"/>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15-D475-4837-A8AB-3017DC3BCF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'Service Listing'!$AD$2:$AD$13</c:f>
              <c:strCache>
                <c:ptCount val="12"/>
                <c:pt idx="0">
                  <c:v>Housing</c:v>
                </c:pt>
                <c:pt idx="1">
                  <c:v>Children</c:v>
                </c:pt>
                <c:pt idx="2">
                  <c:v>Education</c:v>
                </c:pt>
                <c:pt idx="3">
                  <c:v>Emergency Assistance</c:v>
                </c:pt>
                <c:pt idx="4">
                  <c:v>Employment</c:v>
                </c:pt>
                <c:pt idx="5">
                  <c:v>Finances</c:v>
                </c:pt>
                <c:pt idx="6">
                  <c:v>Food</c:v>
                </c:pt>
                <c:pt idx="7">
                  <c:v>Material Goods</c:v>
                </c:pt>
                <c:pt idx="8">
                  <c:v>Other</c:v>
                </c:pt>
                <c:pt idx="9">
                  <c:v>Referrals</c:v>
                </c:pt>
                <c:pt idx="10">
                  <c:v>Transportation</c:v>
                </c:pt>
                <c:pt idx="11">
                  <c:v>Utlities</c:v>
                </c:pt>
              </c:strCache>
            </c:strRef>
          </c:cat>
          <c:val>
            <c:numRef>
              <c:f>'Service Listing'!$AE$2:$AE$13</c:f>
              <c:numCache>
                <c:formatCode>General</c:formatCode>
                <c:ptCount val="12"/>
                <c:pt idx="0">
                  <c:v>6453</c:v>
                </c:pt>
                <c:pt idx="1">
                  <c:v>321</c:v>
                </c:pt>
                <c:pt idx="2">
                  <c:v>20</c:v>
                </c:pt>
                <c:pt idx="3">
                  <c:v>13</c:v>
                </c:pt>
                <c:pt idx="4">
                  <c:v>138</c:v>
                </c:pt>
                <c:pt idx="5">
                  <c:v>188</c:v>
                </c:pt>
                <c:pt idx="6">
                  <c:v>330</c:v>
                </c:pt>
                <c:pt idx="7">
                  <c:v>853</c:v>
                </c:pt>
                <c:pt idx="8">
                  <c:v>70</c:v>
                </c:pt>
                <c:pt idx="9">
                  <c:v>171</c:v>
                </c:pt>
                <c:pt idx="10">
                  <c:v>150</c:v>
                </c:pt>
                <c:pt idx="11">
                  <c:v>583</c:v>
                </c:pt>
              </c:numCache>
            </c:numRef>
          </c:val>
          <c:extLst>
            <c:ext xmlns:c16="http://schemas.microsoft.com/office/drawing/2014/chart" uri="{C3380CC4-5D6E-409C-BE32-E72D297353CC}">
              <c16:uniqueId val="{00000018-D475-4837-A8AB-3017DC3BCF8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Median</a:t>
            </a:r>
            <a:r>
              <a:rPr lang="en-US" baseline="0"/>
              <a:t> FPLG or Year One- SOFI</a:t>
            </a:r>
            <a:endParaRPr lang="en-US"/>
          </a:p>
        </c:rich>
      </c:tx>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Sheet1!$A$7</c:f>
              <c:strCache>
                <c:ptCount val="1"/>
                <c:pt idx="0">
                  <c:v>CAP</c:v>
                </c:pt>
              </c:strCache>
            </c:strRef>
          </c:tx>
          <c:spPr>
            <a:ln w="38100" cap="rnd">
              <a:solidFill>
                <a:schemeClr val="accent1"/>
              </a:solidFill>
              <a:round/>
            </a:ln>
            <a:effectLst/>
          </c:spPr>
          <c:marker>
            <c:symbol val="none"/>
          </c:marker>
          <c:cat>
            <c:numRef>
              <c:f>Sheet1!$B$6:$C$6</c:f>
              <c:numCache>
                <c:formatCode>mmm\-yy</c:formatCode>
                <c:ptCount val="2"/>
                <c:pt idx="0">
                  <c:v>43739</c:v>
                </c:pt>
                <c:pt idx="1">
                  <c:v>44075</c:v>
                </c:pt>
              </c:numCache>
            </c:numRef>
          </c:cat>
          <c:val>
            <c:numRef>
              <c:f>Sheet1!$B$7:$C$7</c:f>
              <c:numCache>
                <c:formatCode>0%</c:formatCode>
                <c:ptCount val="2"/>
                <c:pt idx="0">
                  <c:v>0.74</c:v>
                </c:pt>
                <c:pt idx="1">
                  <c:v>0.96</c:v>
                </c:pt>
              </c:numCache>
            </c:numRef>
          </c:val>
          <c:smooth val="0"/>
          <c:extLst>
            <c:ext xmlns:c16="http://schemas.microsoft.com/office/drawing/2014/chart" uri="{C3380CC4-5D6E-409C-BE32-E72D297353CC}">
              <c16:uniqueId val="{00000000-FC1D-4A4A-BBF6-8C38AA74968C}"/>
            </c:ext>
          </c:extLst>
        </c:ser>
        <c:ser>
          <c:idx val="1"/>
          <c:order val="1"/>
          <c:tx>
            <c:strRef>
              <c:f>Sheet1!$A$8</c:f>
              <c:strCache>
                <c:ptCount val="1"/>
                <c:pt idx="0">
                  <c:v>P2P</c:v>
                </c:pt>
              </c:strCache>
            </c:strRef>
          </c:tx>
          <c:spPr>
            <a:ln w="38100" cap="rnd">
              <a:solidFill>
                <a:schemeClr val="accent2"/>
              </a:solidFill>
              <a:round/>
            </a:ln>
            <a:effectLst/>
          </c:spPr>
          <c:marker>
            <c:symbol val="none"/>
          </c:marker>
          <c:cat>
            <c:numRef>
              <c:f>Sheet1!$B$6:$C$6</c:f>
              <c:numCache>
                <c:formatCode>mmm\-yy</c:formatCode>
                <c:ptCount val="2"/>
                <c:pt idx="0">
                  <c:v>43739</c:v>
                </c:pt>
                <c:pt idx="1">
                  <c:v>44075</c:v>
                </c:pt>
              </c:numCache>
            </c:numRef>
          </c:cat>
          <c:val>
            <c:numRef>
              <c:f>Sheet1!$B$8:$C$8</c:f>
              <c:numCache>
                <c:formatCode>0%</c:formatCode>
                <c:ptCount val="2"/>
                <c:pt idx="0">
                  <c:v>0.55000000000000004</c:v>
                </c:pt>
                <c:pt idx="1">
                  <c:v>0.7</c:v>
                </c:pt>
              </c:numCache>
            </c:numRef>
          </c:val>
          <c:smooth val="0"/>
          <c:extLst>
            <c:ext xmlns:c16="http://schemas.microsoft.com/office/drawing/2014/chart" uri="{C3380CC4-5D6E-409C-BE32-E72D297353CC}">
              <c16:uniqueId val="{00000001-FC1D-4A4A-BBF6-8C38AA74968C}"/>
            </c:ext>
          </c:extLst>
        </c:ser>
        <c:ser>
          <c:idx val="2"/>
          <c:order val="2"/>
          <c:tx>
            <c:strRef>
              <c:f>Sheet1!$A$9</c:f>
              <c:strCache>
                <c:ptCount val="1"/>
                <c:pt idx="0">
                  <c:v>UL1</c:v>
                </c:pt>
              </c:strCache>
            </c:strRef>
          </c:tx>
          <c:spPr>
            <a:ln w="38100" cap="rnd">
              <a:solidFill>
                <a:schemeClr val="accent3"/>
              </a:solidFill>
              <a:round/>
            </a:ln>
            <a:effectLst/>
          </c:spPr>
          <c:marker>
            <c:symbol val="none"/>
          </c:marker>
          <c:cat>
            <c:numRef>
              <c:f>Sheet1!$B$6:$C$6</c:f>
              <c:numCache>
                <c:formatCode>mmm\-yy</c:formatCode>
                <c:ptCount val="2"/>
                <c:pt idx="0">
                  <c:v>43739</c:v>
                </c:pt>
                <c:pt idx="1">
                  <c:v>44075</c:v>
                </c:pt>
              </c:numCache>
            </c:numRef>
          </c:cat>
          <c:val>
            <c:numRef>
              <c:f>Sheet1!$B$9:$C$9</c:f>
              <c:numCache>
                <c:formatCode>0%</c:formatCode>
                <c:ptCount val="2"/>
                <c:pt idx="0">
                  <c:v>0.33</c:v>
                </c:pt>
                <c:pt idx="1">
                  <c:v>1.04</c:v>
                </c:pt>
              </c:numCache>
            </c:numRef>
          </c:val>
          <c:smooth val="0"/>
          <c:extLst>
            <c:ext xmlns:c16="http://schemas.microsoft.com/office/drawing/2014/chart" uri="{C3380CC4-5D6E-409C-BE32-E72D297353CC}">
              <c16:uniqueId val="{00000002-FC1D-4A4A-BBF6-8C38AA74968C}"/>
            </c:ext>
          </c:extLst>
        </c:ser>
        <c:dLbls>
          <c:showLegendKey val="0"/>
          <c:showVal val="0"/>
          <c:showCatName val="0"/>
          <c:showSerName val="0"/>
          <c:showPercent val="0"/>
          <c:showBubbleSize val="0"/>
        </c:dLbls>
        <c:smooth val="0"/>
        <c:axId val="361885848"/>
        <c:axId val="361888472"/>
      </c:lineChart>
      <c:dateAx>
        <c:axId val="3618858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361888472"/>
        <c:crosses val="autoZero"/>
        <c:auto val="1"/>
        <c:lblOffset val="100"/>
        <c:baseTimeUnit val="months"/>
      </c:dateAx>
      <c:valAx>
        <c:axId val="3618884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8858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Average</a:t>
            </a:r>
            <a:r>
              <a:rPr lang="en-US" baseline="0"/>
              <a:t> FPLG for Year One- SOFI</a:t>
            </a:r>
            <a:endParaRPr lang="en-US"/>
          </a:p>
        </c:rich>
      </c:tx>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Sheet1!$A$2</c:f>
              <c:strCache>
                <c:ptCount val="1"/>
                <c:pt idx="0">
                  <c:v>CAP</c:v>
                </c:pt>
              </c:strCache>
            </c:strRef>
          </c:tx>
          <c:spPr>
            <a:ln w="38100" cap="rnd">
              <a:solidFill>
                <a:schemeClr val="accent1"/>
              </a:solidFill>
              <a:round/>
            </a:ln>
            <a:effectLst/>
          </c:spPr>
          <c:marker>
            <c:symbol val="none"/>
          </c:marker>
          <c:cat>
            <c:numRef>
              <c:f>Sheet1!$B$1:$C$1</c:f>
              <c:numCache>
                <c:formatCode>mmm\-yy</c:formatCode>
                <c:ptCount val="2"/>
                <c:pt idx="0">
                  <c:v>43739</c:v>
                </c:pt>
                <c:pt idx="1">
                  <c:v>44075</c:v>
                </c:pt>
              </c:numCache>
            </c:numRef>
          </c:cat>
          <c:val>
            <c:numRef>
              <c:f>Sheet1!$B$2:$C$2</c:f>
              <c:numCache>
                <c:formatCode>0%</c:formatCode>
                <c:ptCount val="2"/>
                <c:pt idx="0">
                  <c:v>0.83</c:v>
                </c:pt>
                <c:pt idx="1">
                  <c:v>1.27</c:v>
                </c:pt>
              </c:numCache>
            </c:numRef>
          </c:val>
          <c:smooth val="0"/>
          <c:extLst>
            <c:ext xmlns:c16="http://schemas.microsoft.com/office/drawing/2014/chart" uri="{C3380CC4-5D6E-409C-BE32-E72D297353CC}">
              <c16:uniqueId val="{00000000-B6E7-4BD6-9552-2D20429D85DA}"/>
            </c:ext>
          </c:extLst>
        </c:ser>
        <c:ser>
          <c:idx val="1"/>
          <c:order val="1"/>
          <c:tx>
            <c:strRef>
              <c:f>Sheet1!$A$3</c:f>
              <c:strCache>
                <c:ptCount val="1"/>
                <c:pt idx="0">
                  <c:v>P2P</c:v>
                </c:pt>
              </c:strCache>
            </c:strRef>
          </c:tx>
          <c:spPr>
            <a:ln w="38100" cap="rnd">
              <a:solidFill>
                <a:schemeClr val="accent2"/>
              </a:solidFill>
              <a:round/>
            </a:ln>
            <a:effectLst/>
          </c:spPr>
          <c:marker>
            <c:symbol val="none"/>
          </c:marker>
          <c:cat>
            <c:numRef>
              <c:f>Sheet1!$B$1:$C$1</c:f>
              <c:numCache>
                <c:formatCode>mmm\-yy</c:formatCode>
                <c:ptCount val="2"/>
                <c:pt idx="0">
                  <c:v>43739</c:v>
                </c:pt>
                <c:pt idx="1">
                  <c:v>44075</c:v>
                </c:pt>
              </c:numCache>
            </c:numRef>
          </c:cat>
          <c:val>
            <c:numRef>
              <c:f>Sheet1!$B$3:$C$3</c:f>
              <c:numCache>
                <c:formatCode>0%</c:formatCode>
                <c:ptCount val="2"/>
                <c:pt idx="0">
                  <c:v>0.54</c:v>
                </c:pt>
                <c:pt idx="1">
                  <c:v>0.93</c:v>
                </c:pt>
              </c:numCache>
            </c:numRef>
          </c:val>
          <c:smooth val="0"/>
          <c:extLst>
            <c:ext xmlns:c16="http://schemas.microsoft.com/office/drawing/2014/chart" uri="{C3380CC4-5D6E-409C-BE32-E72D297353CC}">
              <c16:uniqueId val="{00000001-B6E7-4BD6-9552-2D20429D85DA}"/>
            </c:ext>
          </c:extLst>
        </c:ser>
        <c:ser>
          <c:idx val="2"/>
          <c:order val="2"/>
          <c:tx>
            <c:strRef>
              <c:f>Sheet1!$A$4</c:f>
              <c:strCache>
                <c:ptCount val="1"/>
                <c:pt idx="0">
                  <c:v>UL1</c:v>
                </c:pt>
              </c:strCache>
            </c:strRef>
          </c:tx>
          <c:spPr>
            <a:ln w="38100" cap="rnd">
              <a:solidFill>
                <a:schemeClr val="accent3"/>
              </a:solidFill>
              <a:round/>
            </a:ln>
            <a:effectLst/>
          </c:spPr>
          <c:marker>
            <c:symbol val="none"/>
          </c:marker>
          <c:cat>
            <c:numRef>
              <c:f>Sheet1!$B$1:$C$1</c:f>
              <c:numCache>
                <c:formatCode>mmm\-yy</c:formatCode>
                <c:ptCount val="2"/>
                <c:pt idx="0">
                  <c:v>43739</c:v>
                </c:pt>
                <c:pt idx="1">
                  <c:v>44075</c:v>
                </c:pt>
              </c:numCache>
            </c:numRef>
          </c:cat>
          <c:val>
            <c:numRef>
              <c:f>Sheet1!$B$4:$C$4</c:f>
              <c:numCache>
                <c:formatCode>0%</c:formatCode>
                <c:ptCount val="2"/>
                <c:pt idx="0">
                  <c:v>0.43</c:v>
                </c:pt>
                <c:pt idx="1">
                  <c:v>1.1499999999999999</c:v>
                </c:pt>
              </c:numCache>
            </c:numRef>
          </c:val>
          <c:smooth val="0"/>
          <c:extLst>
            <c:ext xmlns:c16="http://schemas.microsoft.com/office/drawing/2014/chart" uri="{C3380CC4-5D6E-409C-BE32-E72D297353CC}">
              <c16:uniqueId val="{00000002-B6E7-4BD6-9552-2D20429D85DA}"/>
            </c:ext>
          </c:extLst>
        </c:ser>
        <c:dLbls>
          <c:showLegendKey val="0"/>
          <c:showVal val="0"/>
          <c:showCatName val="0"/>
          <c:showSerName val="0"/>
          <c:showPercent val="0"/>
          <c:showBubbleSize val="0"/>
        </c:dLbls>
        <c:smooth val="0"/>
        <c:axId val="355964024"/>
        <c:axId val="355963696"/>
      </c:lineChart>
      <c:dateAx>
        <c:axId val="35596402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355963696"/>
        <c:crosses val="autoZero"/>
        <c:auto val="1"/>
        <c:lblOffset val="100"/>
        <c:baseTimeUnit val="months"/>
      </c:dateAx>
      <c:valAx>
        <c:axId val="3559636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9640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4F168BB-30DA-4CD8-B5D5-00750D980A44}" type="datetimeFigureOut">
              <a:rPr lang="en-US" smtClean="0"/>
              <a:t>12/14/2020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B9EAD7-BDC2-4560-A516-036566400786}" type="slidenum">
              <a:rPr lang="en-US" smtClean="0"/>
              <a:t>‹#›</a:t>
            </a:fld>
            <a:endParaRPr lang="en-US"/>
          </a:p>
        </p:txBody>
      </p:sp>
    </p:spTree>
    <p:extLst>
      <p:ext uri="{BB962C8B-B14F-4D97-AF65-F5344CB8AC3E}">
        <p14:creationId xmlns:p14="http://schemas.microsoft.com/office/powerpoint/2010/main" val="146873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0FC050-B952-4304-A43C-0A715E99295D}" type="datetimeFigureOut">
              <a:rPr lang="en-US" smtClean="0"/>
              <a:t>12/14/2020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DE9D1D-F908-4949-A0D3-CE3B26FF9D38}" type="slidenum">
              <a:rPr lang="en-US" smtClean="0"/>
              <a:t>‹#›</a:t>
            </a:fld>
            <a:endParaRPr lang="en-US"/>
          </a:p>
        </p:txBody>
      </p:sp>
    </p:spTree>
    <p:extLst>
      <p:ext uri="{BB962C8B-B14F-4D97-AF65-F5344CB8AC3E}">
        <p14:creationId xmlns:p14="http://schemas.microsoft.com/office/powerpoint/2010/main" val="2269524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1</a:t>
            </a:fld>
            <a:endParaRPr lang="en-US"/>
          </a:p>
        </p:txBody>
      </p:sp>
    </p:spTree>
    <p:extLst>
      <p:ext uri="{BB962C8B-B14F-4D97-AF65-F5344CB8AC3E}">
        <p14:creationId xmlns:p14="http://schemas.microsoft.com/office/powerpoint/2010/main" val="69023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10</a:t>
            </a:fld>
            <a:endParaRPr lang="en-US"/>
          </a:p>
        </p:txBody>
      </p:sp>
    </p:spTree>
    <p:extLst>
      <p:ext uri="{BB962C8B-B14F-4D97-AF65-F5344CB8AC3E}">
        <p14:creationId xmlns:p14="http://schemas.microsoft.com/office/powerpoint/2010/main" val="420804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stars are the high priority areas that were previously identified. </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11</a:t>
            </a:fld>
            <a:endParaRPr lang="en-US"/>
          </a:p>
        </p:txBody>
      </p:sp>
    </p:spTree>
    <p:extLst>
      <p:ext uri="{BB962C8B-B14F-4D97-AF65-F5344CB8AC3E}">
        <p14:creationId xmlns:p14="http://schemas.microsoft.com/office/powerpoint/2010/main" val="224606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6 and District</a:t>
            </a:r>
            <a:r>
              <a:rPr lang="en-US" baseline="0" dirty="0" smtClean="0"/>
              <a:t> 7 are associated with the high priority zip codes previously identified. </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12</a:t>
            </a:fld>
            <a:endParaRPr lang="en-US"/>
          </a:p>
        </p:txBody>
      </p:sp>
    </p:spTree>
    <p:extLst>
      <p:ext uri="{BB962C8B-B14F-4D97-AF65-F5344CB8AC3E}">
        <p14:creationId xmlns:p14="http://schemas.microsoft.com/office/powerpoint/2010/main" val="4729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13</a:t>
            </a:fld>
            <a:endParaRPr lang="en-US"/>
          </a:p>
        </p:txBody>
      </p:sp>
    </p:spTree>
    <p:extLst>
      <p:ext uri="{BB962C8B-B14F-4D97-AF65-F5344CB8AC3E}">
        <p14:creationId xmlns:p14="http://schemas.microsoft.com/office/powerpoint/2010/main" val="285003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PBC hosted community conversations to identify what the community needs were in</a:t>
            </a:r>
            <a:r>
              <a:rPr lang="en-US" baseline="0" dirty="0" smtClean="0"/>
              <a:t> relation to poverty. Housing was a recurring theme during these conversations. As you can see in this graph, housing is the number one service we provide to our participants. Housing services include deposits, emergency rental assistance, and moving costs. </a:t>
            </a:r>
          </a:p>
          <a:p>
            <a:endParaRPr lang="en-US" baseline="0" dirty="0" smtClean="0"/>
          </a:p>
          <a:p>
            <a:r>
              <a:rPr lang="en-US" baseline="0" dirty="0" smtClean="0"/>
              <a:t>Other needs identified in the community conversations were transportation, utilities, childcare, and employment. As you can see SOFI agencies provide all of these services in their venture to pull people out of poverty and into self-sufficiency. </a:t>
            </a:r>
          </a:p>
          <a:p>
            <a:endParaRPr lang="en-US" baseline="0" dirty="0" smtClean="0"/>
          </a:p>
          <a:p>
            <a:r>
              <a:rPr lang="en-US" baseline="0" dirty="0" smtClean="0"/>
              <a:t>In addition to the initial needs assessment conducted, SOFI continues to host focus groups to glean further information on gaps and continued needs. The most recent focus group was conducted on November 5</a:t>
            </a:r>
            <a:r>
              <a:rPr lang="en-US" baseline="30000" dirty="0" smtClean="0"/>
              <a:t>th</a:t>
            </a:r>
            <a:r>
              <a:rPr lang="en-US" baseline="0" dirty="0" smtClean="0"/>
              <a:t> with Pathways to Prosperity SOFI participants. This conversation led us to understand that education (college education and job training) were gaps in services. Through this conversation, we’ve been able to connect Pathways to Prosperity with our Community Action Program that provides job training. </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14</a:t>
            </a:fld>
            <a:endParaRPr lang="en-US"/>
          </a:p>
        </p:txBody>
      </p:sp>
    </p:spTree>
    <p:extLst>
      <p:ext uri="{BB962C8B-B14F-4D97-AF65-F5344CB8AC3E}">
        <p14:creationId xmlns:p14="http://schemas.microsoft.com/office/powerpoint/2010/main" val="22508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GROUP INFORMATION </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15</a:t>
            </a:fld>
            <a:endParaRPr lang="en-US"/>
          </a:p>
        </p:txBody>
      </p:sp>
    </p:spTree>
    <p:extLst>
      <p:ext uri="{BB962C8B-B14F-4D97-AF65-F5344CB8AC3E}">
        <p14:creationId xmlns:p14="http://schemas.microsoft.com/office/powerpoint/2010/main" val="1124496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16</a:t>
            </a:fld>
            <a:endParaRPr lang="en-US"/>
          </a:p>
        </p:txBody>
      </p:sp>
    </p:spTree>
    <p:extLst>
      <p:ext uri="{BB962C8B-B14F-4D97-AF65-F5344CB8AC3E}">
        <p14:creationId xmlns:p14="http://schemas.microsoft.com/office/powerpoint/2010/main" val="134384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17</a:t>
            </a:fld>
            <a:endParaRPr lang="en-US"/>
          </a:p>
        </p:txBody>
      </p:sp>
    </p:spTree>
    <p:extLst>
      <p:ext uri="{BB962C8B-B14F-4D97-AF65-F5344CB8AC3E}">
        <p14:creationId xmlns:p14="http://schemas.microsoft.com/office/powerpoint/2010/main" val="293962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industry standard for poverty programming</a:t>
            </a:r>
            <a:r>
              <a:rPr lang="en-US" baseline="0" dirty="0" smtClean="0"/>
              <a:t> is 20% of families will increase household income.</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18</a:t>
            </a:fld>
            <a:endParaRPr lang="en-US"/>
          </a:p>
        </p:txBody>
      </p:sp>
    </p:spTree>
    <p:extLst>
      <p:ext uri="{BB962C8B-B14F-4D97-AF65-F5344CB8AC3E}">
        <p14:creationId xmlns:p14="http://schemas.microsoft.com/office/powerpoint/2010/main" val="3953445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 our Economic Access and Poverty Workgroup – we meet on the 4</a:t>
            </a:r>
            <a:r>
              <a:rPr lang="en-US" baseline="30000" dirty="0" smtClean="0"/>
              <a:t>th</a:t>
            </a:r>
            <a:r>
              <a:rPr lang="en-US" dirty="0" smtClean="0"/>
              <a:t> Thursday of every month</a:t>
            </a:r>
          </a:p>
          <a:p>
            <a:pPr lvl="1"/>
            <a:r>
              <a:rPr lang="en-US" dirty="0" smtClean="0"/>
              <a:t>Activities include: planning advocacy work, increasing access to barriers for families, collaborating to solve this issues</a:t>
            </a:r>
          </a:p>
          <a:p>
            <a:r>
              <a:rPr lang="en-US" dirty="0" smtClean="0"/>
              <a:t>Support our SOFI families by allowing access to services provided by B22 Alliance agencies</a:t>
            </a:r>
          </a:p>
          <a:p>
            <a:r>
              <a:rPr lang="en-US" dirty="0" smtClean="0"/>
              <a:t>Provide paid internships and apprenticeships within your organizations to our families</a:t>
            </a:r>
          </a:p>
          <a:p>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19</a:t>
            </a:fld>
            <a:endParaRPr lang="en-US"/>
          </a:p>
        </p:txBody>
      </p:sp>
    </p:spTree>
    <p:extLst>
      <p:ext uri="{BB962C8B-B14F-4D97-AF65-F5344CB8AC3E}">
        <p14:creationId xmlns:p14="http://schemas.microsoft.com/office/powerpoint/2010/main" val="113772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March</a:t>
            </a:r>
            <a:r>
              <a:rPr lang="en-US" baseline="0" dirty="0" smtClean="0"/>
              <a:t> through May 2016, the Birth to 22 Alliance hosted a series of community conversations to identify barriers to living a fulfilling life for parents and children in our community. These community conversations led to the creation of the Youth Master Plan. Through that plan, using the community conversations as a guiding tool, 6 action areas were created with the intention of creating opportunities for youth to excel in life. One of the barriers identified by the community conversations was economic access. The Youth Action Plan identified three primary targets to increasing economic access to youth in our community. These targets are listed above. </a:t>
            </a:r>
          </a:p>
          <a:p>
            <a:endParaRPr lang="en-US" baseline="0" dirty="0" smtClean="0"/>
          </a:p>
          <a:p>
            <a:r>
              <a:rPr lang="en-US" baseline="0" dirty="0" smtClean="0"/>
              <a:t>To address these targets, SOFI was created. </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2</a:t>
            </a:fld>
            <a:endParaRPr lang="en-US"/>
          </a:p>
        </p:txBody>
      </p:sp>
    </p:spTree>
    <p:extLst>
      <p:ext uri="{BB962C8B-B14F-4D97-AF65-F5344CB8AC3E}">
        <p14:creationId xmlns:p14="http://schemas.microsoft.com/office/powerpoint/2010/main" val="2345372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20</a:t>
            </a:fld>
            <a:endParaRPr lang="en-US"/>
          </a:p>
        </p:txBody>
      </p:sp>
    </p:spTree>
    <p:extLst>
      <p:ext uri="{BB962C8B-B14F-4D97-AF65-F5344CB8AC3E}">
        <p14:creationId xmlns:p14="http://schemas.microsoft.com/office/powerpoint/2010/main" val="348475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VISION A System of Care that maximizes opportunities for economic mobility. </a:t>
            </a:r>
          </a:p>
          <a:p>
            <a:endParaRPr lang="en-US" dirty="0" smtClean="0"/>
          </a:p>
          <a:p>
            <a:r>
              <a:rPr lang="en-US" dirty="0" smtClean="0"/>
              <a:t>MISSION To collaborate with community stakeholders to create an ecosystem that supports innovative systemic change leading to increased economic mobility for low-income families. </a:t>
            </a:r>
          </a:p>
          <a:p>
            <a:endParaRPr lang="en-US" dirty="0" smtClean="0"/>
          </a:p>
          <a:p>
            <a:r>
              <a:rPr lang="en-US" dirty="0" smtClean="0"/>
              <a:t>GOAL To reduce poverty by 10% over the next 10 years by moving 188 households (with children ages 0–18) beyond the federal poverty threshold (and eventually the living wage or ALICE threshold) every year for the next decade. </a:t>
            </a:r>
          </a:p>
          <a:p>
            <a:endParaRPr lang="en-US" dirty="0" smtClean="0"/>
          </a:p>
          <a:p>
            <a:r>
              <a:rPr lang="en-US" dirty="0" smtClean="0"/>
              <a:t>FRAMEWORK TO ACHIEVING ECONOMIC MOBILITY THROUGH GAINFUL EMPLOYMENT </a:t>
            </a:r>
          </a:p>
          <a:p>
            <a:pPr marL="232943" indent="-232943">
              <a:buAutoNum type="arabicPeriod"/>
            </a:pPr>
            <a:r>
              <a:rPr lang="en-US" dirty="0" smtClean="0"/>
              <a:t>Provide support benefits to help families meet their basic needs and increase financial stability while improving individual life skills, building human and social capital and creating opportunities for personal and professional growth. </a:t>
            </a:r>
          </a:p>
          <a:p>
            <a:pPr marL="232943" indent="-232943">
              <a:buAutoNum type="arabicPeriod"/>
            </a:pPr>
            <a:r>
              <a:rPr lang="en-US" dirty="0" smtClean="0"/>
              <a:t>Develop partnerships that strengthen our local ecosystem to offer skill building, mentorship and career exposure for youth and adults to facilitate more on-ramp quality employment opportunities. </a:t>
            </a:r>
          </a:p>
          <a:p>
            <a:pPr marL="232943" indent="-232943">
              <a:buAutoNum type="arabicPeriod"/>
            </a:pPr>
            <a:r>
              <a:rPr lang="en-US" dirty="0" smtClean="0"/>
              <a:t>Develop a local, state and federal policy agenda that reduces barriers to employment for low-income households and vulnerable populations.</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3</a:t>
            </a:fld>
            <a:endParaRPr lang="en-US"/>
          </a:p>
        </p:txBody>
      </p:sp>
    </p:spTree>
    <p:extLst>
      <p:ext uri="{BB962C8B-B14F-4D97-AF65-F5344CB8AC3E}">
        <p14:creationId xmlns:p14="http://schemas.microsoft.com/office/powerpoint/2010/main" val="406628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poverty as a continuum.</a:t>
            </a:r>
            <a:r>
              <a:rPr lang="en-US" baseline="0" dirty="0" smtClean="0"/>
              <a:t> We strive to support families in steps on the continuum. First, we support a family to get from 100% to 200% and higher of the FPLG. Then once they achieve that goal, we support them to earn more, moving them into the ALICE category. While in the ALICE category, our opportunity ecosystem would continue to provide services that our families may no longer qualify for such as food assistance, and childcare due to the fiscal cliff. Families participating in SOFI will continue through the initiative until they are well beyond making a living wage, when they feel secure and financially independent. </a:t>
            </a:r>
          </a:p>
          <a:p>
            <a:endParaRPr lang="en-US" baseline="0" dirty="0" smtClean="0"/>
          </a:p>
          <a:p>
            <a:pPr defTabSz="931774">
              <a:defRPr/>
            </a:pPr>
            <a:r>
              <a:rPr lang="en-US" baseline="0" dirty="0" smtClean="0"/>
              <a:t>In order to decrease poverty by 10% over the next 10 years, we aim to have 188 participating families a year. FY20 was our pilot year. We anticipate the number of families participating to exponentially increase as each year we bring on new families while continuing to assist families from prior years.</a:t>
            </a:r>
            <a:endParaRPr lang="en-US" dirty="0" smtClean="0"/>
          </a:p>
          <a:p>
            <a:endParaRPr lang="en-US" dirty="0" smtClean="0"/>
          </a:p>
          <a:p>
            <a:r>
              <a:rPr lang="en-US" dirty="0" smtClean="0"/>
              <a:t>The goal of the ecosystem</a:t>
            </a:r>
            <a:r>
              <a:rPr lang="en-US" baseline="0" dirty="0" smtClean="0"/>
              <a:t> is to have a collective of agencies that provide priority services or “fast pass” services to our SOFI participants. All of our participants struggle with barriers to financial independence and even more barriers accessing services that are intended to remove barriers to financial independence. This “Disney-Line” concept would provide priority access for our SOFI families to services with organizations within the opportunity ecosystem. </a:t>
            </a:r>
          </a:p>
          <a:p>
            <a:endParaRPr lang="en-US" baseline="0" dirty="0" smtClean="0"/>
          </a:p>
        </p:txBody>
      </p:sp>
      <p:sp>
        <p:nvSpPr>
          <p:cNvPr id="4" name="Slide Number Placeholder 3"/>
          <p:cNvSpPr>
            <a:spLocks noGrp="1"/>
          </p:cNvSpPr>
          <p:nvPr>
            <p:ph type="sldNum" sz="quarter" idx="10"/>
          </p:nvPr>
        </p:nvSpPr>
        <p:spPr/>
        <p:txBody>
          <a:bodyPr/>
          <a:lstStyle/>
          <a:p>
            <a:fld id="{E1DE9D1D-F908-4949-A0D3-CE3B26FF9D38}" type="slidenum">
              <a:rPr lang="en-US" smtClean="0"/>
              <a:t>4</a:t>
            </a:fld>
            <a:endParaRPr lang="en-US"/>
          </a:p>
        </p:txBody>
      </p:sp>
    </p:spTree>
    <p:extLst>
      <p:ext uri="{BB962C8B-B14F-4D97-AF65-F5344CB8AC3E}">
        <p14:creationId xmlns:p14="http://schemas.microsoft.com/office/powerpoint/2010/main" val="320019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5</a:t>
            </a:fld>
            <a:endParaRPr lang="en-US"/>
          </a:p>
        </p:txBody>
      </p:sp>
    </p:spTree>
    <p:extLst>
      <p:ext uri="{BB962C8B-B14F-4D97-AF65-F5344CB8AC3E}">
        <p14:creationId xmlns:p14="http://schemas.microsoft.com/office/powerpoint/2010/main" val="334946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FY20 was the</a:t>
            </a:r>
            <a:r>
              <a:rPr lang="en-US" baseline="0" dirty="0" smtClean="0"/>
              <a:t> first year of this initiative and gave us a lot of really strong baseline data. </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6</a:t>
            </a:fld>
            <a:endParaRPr lang="en-US"/>
          </a:p>
        </p:txBody>
      </p:sp>
    </p:spTree>
    <p:extLst>
      <p:ext uri="{BB962C8B-B14F-4D97-AF65-F5344CB8AC3E}">
        <p14:creationId xmlns:p14="http://schemas.microsoft.com/office/powerpoint/2010/main" val="26847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our racial equity work, we’ve been able to identify some of the biggest gaps</a:t>
            </a:r>
            <a:r>
              <a:rPr lang="en-US" baseline="0" dirty="0" smtClean="0"/>
              <a:t> are in our black and African American communities. In our community, black and African American communities are disproportionately affected by poverty. It is this population that we focused our services on in FY20. We seek to provide an opportunity eco-system that will provide the specialized services that are needed in the black and African American communities. We do this by talking to the community to identify what their specific needs are and connecting them with the ecosystem to eliminate those barriers.  As mentioned before, the ecosystem is designed to be a “fast pass” to services. This is especially important for our black and African American families, as they experience multiple barriers to accessing services. For Cohort #2, we’ve translated our flyers into Spanish and Creole to diversify our participants.  We are also collaborating with new community partners to engage a more diverse group of participants.</a:t>
            </a:r>
            <a:endParaRPr lang="en-US" dirty="0"/>
          </a:p>
        </p:txBody>
      </p:sp>
      <p:sp>
        <p:nvSpPr>
          <p:cNvPr id="4" name="Slide Number Placeholder 3"/>
          <p:cNvSpPr>
            <a:spLocks noGrp="1"/>
          </p:cNvSpPr>
          <p:nvPr>
            <p:ph type="sldNum" sz="quarter" idx="10"/>
          </p:nvPr>
        </p:nvSpPr>
        <p:spPr/>
        <p:txBody>
          <a:bodyPr/>
          <a:lstStyle/>
          <a:p>
            <a:fld id="{E1DE9D1D-F908-4949-A0D3-CE3B26FF9D38}" type="slidenum">
              <a:rPr lang="en-US" smtClean="0"/>
              <a:t>7</a:t>
            </a:fld>
            <a:endParaRPr lang="en-US"/>
          </a:p>
        </p:txBody>
      </p:sp>
    </p:spTree>
    <p:extLst>
      <p:ext uri="{BB962C8B-B14F-4D97-AF65-F5344CB8AC3E}">
        <p14:creationId xmlns:p14="http://schemas.microsoft.com/office/powerpoint/2010/main" val="411310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8</a:t>
            </a:fld>
            <a:endParaRPr lang="en-US"/>
          </a:p>
        </p:txBody>
      </p:sp>
    </p:spTree>
    <p:extLst>
      <p:ext uri="{BB962C8B-B14F-4D97-AF65-F5344CB8AC3E}">
        <p14:creationId xmlns:p14="http://schemas.microsoft.com/office/powerpoint/2010/main" val="56212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DE9D1D-F908-4949-A0D3-CE3B26FF9D38}" type="slidenum">
              <a:rPr lang="en-US" smtClean="0"/>
              <a:t>9</a:t>
            </a:fld>
            <a:endParaRPr lang="en-US"/>
          </a:p>
        </p:txBody>
      </p:sp>
    </p:spTree>
    <p:extLst>
      <p:ext uri="{BB962C8B-B14F-4D97-AF65-F5344CB8AC3E}">
        <p14:creationId xmlns:p14="http://schemas.microsoft.com/office/powerpoint/2010/main" val="3238105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266490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332753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720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3502352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24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383393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244435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399810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185355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45958-A1B8-40DB-A09E-28937AD3BBFF}"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140883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E45958-A1B8-40DB-A09E-28937AD3BBFF}"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286360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E45958-A1B8-40DB-A09E-28937AD3BBFF}"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427425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E45958-A1B8-40DB-A09E-28937AD3BBFF}"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95110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45958-A1B8-40DB-A09E-28937AD3BBFF}"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100910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E45958-A1B8-40DB-A09E-28937AD3BBFF}"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388993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2E45958-A1B8-40DB-A09E-28937AD3BBFF}"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B953F-EDB6-49FD-B8E3-75F048E0E96B}" type="slidenum">
              <a:rPr lang="en-US" smtClean="0"/>
              <a:t>‹#›</a:t>
            </a:fld>
            <a:endParaRPr lang="en-US"/>
          </a:p>
        </p:txBody>
      </p:sp>
    </p:spTree>
    <p:extLst>
      <p:ext uri="{BB962C8B-B14F-4D97-AF65-F5344CB8AC3E}">
        <p14:creationId xmlns:p14="http://schemas.microsoft.com/office/powerpoint/2010/main" val="247261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E45958-A1B8-40DB-A09E-28937AD3BBFF}" type="datetimeFigureOut">
              <a:rPr lang="en-US" smtClean="0"/>
              <a:t>12/14/2020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6B953F-EDB6-49FD-B8E3-75F048E0E96B}" type="slidenum">
              <a:rPr lang="en-US" smtClean="0"/>
              <a:t>‹#›</a:t>
            </a:fld>
            <a:endParaRPr lang="en-US"/>
          </a:p>
        </p:txBody>
      </p:sp>
    </p:spTree>
    <p:extLst>
      <p:ext uri="{BB962C8B-B14F-4D97-AF65-F5344CB8AC3E}">
        <p14:creationId xmlns:p14="http://schemas.microsoft.com/office/powerpoint/2010/main" val="33255366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7996"/>
            <a:ext cx="9676015" cy="1646302"/>
          </a:xfrm>
        </p:spPr>
        <p:txBody>
          <a:bodyPr>
            <a:normAutofit/>
          </a:bodyPr>
          <a:lstStyle/>
          <a:p>
            <a:r>
              <a:rPr lang="en-US" sz="4800" dirty="0" smtClean="0"/>
              <a:t>Securing Our Future Initiative:</a:t>
            </a:r>
            <a:r>
              <a:rPr lang="en-US" dirty="0" smtClean="0"/>
              <a:t/>
            </a:r>
            <a:br>
              <a:rPr lang="en-US" dirty="0" smtClean="0"/>
            </a:br>
            <a:r>
              <a:rPr lang="en-US" sz="3600" dirty="0" smtClean="0"/>
              <a:t>FY20 Updates and Accomplishments</a:t>
            </a:r>
            <a:endParaRPr lang="en-US" sz="4000" dirty="0"/>
          </a:p>
        </p:txBody>
      </p:sp>
      <p:pic>
        <p:nvPicPr>
          <p:cNvPr id="4" name="Picture 3"/>
          <p:cNvPicPr>
            <a:picLocks noChangeAspect="1"/>
          </p:cNvPicPr>
          <p:nvPr/>
        </p:nvPicPr>
        <p:blipFill rotWithShape="1">
          <a:blip r:embed="rId3"/>
          <a:srcRect t="10141" r="53265" b="21024"/>
          <a:stretch/>
        </p:blipFill>
        <p:spPr>
          <a:xfrm>
            <a:off x="122335" y="3327523"/>
            <a:ext cx="4078592" cy="33790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7793" y="5682343"/>
            <a:ext cx="1024207" cy="102420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2965" y="5682343"/>
            <a:ext cx="2811500" cy="1069625"/>
          </a:xfrm>
          <a:prstGeom prst="rect">
            <a:avLst/>
          </a:prstGeom>
        </p:spPr>
      </p:pic>
    </p:spTree>
    <p:extLst>
      <p:ext uri="{BB962C8B-B14F-4D97-AF65-F5344CB8AC3E}">
        <p14:creationId xmlns:p14="http://schemas.microsoft.com/office/powerpoint/2010/main" val="123157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023257" cy="1320800"/>
          </a:xfrm>
        </p:spPr>
        <p:txBody>
          <a:bodyPr/>
          <a:lstStyle/>
          <a:p>
            <a:pPr algn="ctr"/>
            <a:r>
              <a:rPr lang="en-US" dirty="0" smtClean="0"/>
              <a:t>HIGH PRIORITY ZIP CODES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2" y="1930400"/>
            <a:ext cx="11301397" cy="2353624"/>
          </a:xfrm>
          <a:prstGeom prst="rect">
            <a:avLst/>
          </a:prstGeom>
        </p:spPr>
      </p:pic>
    </p:spTree>
    <p:extLst>
      <p:ext uri="{BB962C8B-B14F-4D97-AF65-F5344CB8AC3E}">
        <p14:creationId xmlns:p14="http://schemas.microsoft.com/office/powerpoint/2010/main" val="182293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397" y="0"/>
            <a:ext cx="8733452" cy="6868147"/>
          </a:xfrm>
          <a:prstGeom prst="rect">
            <a:avLst/>
          </a:prstGeom>
        </p:spPr>
      </p:pic>
      <p:sp>
        <p:nvSpPr>
          <p:cNvPr id="7" name="5-Point Star 6"/>
          <p:cNvSpPr/>
          <p:nvPr/>
        </p:nvSpPr>
        <p:spPr>
          <a:xfrm>
            <a:off x="9937102" y="3434073"/>
            <a:ext cx="270588" cy="3918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298025" y="2457469"/>
            <a:ext cx="270588" cy="3918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498563" y="3214063"/>
            <a:ext cx="270588" cy="3918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9811139" y="1304397"/>
            <a:ext cx="270588" cy="3918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963539" y="2423664"/>
            <a:ext cx="270588" cy="3918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3941407" y="2741312"/>
            <a:ext cx="270588" cy="3918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666514" y="4426228"/>
            <a:ext cx="270588" cy="3918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995488" y="2261933"/>
            <a:ext cx="270588" cy="3918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739605" y="1714536"/>
            <a:ext cx="270588" cy="39188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8363339" y="5937787"/>
            <a:ext cx="270588" cy="3918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266076" y="4369097"/>
            <a:ext cx="270588" cy="3918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29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28541368"/>
              </p:ext>
            </p:extLst>
          </p:nvPr>
        </p:nvGraphicFramePr>
        <p:xfrm>
          <a:off x="569168" y="541176"/>
          <a:ext cx="8929396" cy="5766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03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63" y="562947"/>
            <a:ext cx="8596668" cy="1320800"/>
          </a:xfrm>
        </p:spPr>
        <p:txBody>
          <a:bodyPr/>
          <a:lstStyle/>
          <a:p>
            <a:pPr algn="ctr"/>
            <a:r>
              <a:rPr lang="en-US" dirty="0" smtClean="0"/>
              <a:t>SERVICES PROVIDED</a:t>
            </a:r>
            <a:endParaRPr lang="en-US" dirty="0"/>
          </a:p>
        </p:txBody>
      </p:sp>
      <p:pic>
        <p:nvPicPr>
          <p:cNvPr id="4" name="Picture 3"/>
          <p:cNvPicPr>
            <a:picLocks noChangeAspect="1"/>
          </p:cNvPicPr>
          <p:nvPr/>
        </p:nvPicPr>
        <p:blipFill>
          <a:blip r:embed="rId3"/>
          <a:stretch>
            <a:fillRect/>
          </a:stretch>
        </p:blipFill>
        <p:spPr>
          <a:xfrm>
            <a:off x="2656503" y="1312520"/>
            <a:ext cx="4630705" cy="5131864"/>
          </a:xfrm>
          <a:prstGeom prst="rect">
            <a:avLst/>
          </a:prstGeom>
        </p:spPr>
      </p:pic>
    </p:spTree>
    <p:extLst>
      <p:ext uri="{BB962C8B-B14F-4D97-AF65-F5344CB8AC3E}">
        <p14:creationId xmlns:p14="http://schemas.microsoft.com/office/powerpoint/2010/main" val="307756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59505457"/>
              </p:ext>
            </p:extLst>
          </p:nvPr>
        </p:nvGraphicFramePr>
        <p:xfrm>
          <a:off x="895739" y="205273"/>
          <a:ext cx="8770775" cy="6130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90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7963" y="562947"/>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QUALITATIVE DATA COLLECTION</a:t>
            </a:r>
            <a:endParaRPr lang="en-US" dirty="0"/>
          </a:p>
        </p:txBody>
      </p:sp>
      <p:sp>
        <p:nvSpPr>
          <p:cNvPr id="4" name="Content Placeholder 2"/>
          <p:cNvSpPr txBox="1">
            <a:spLocks/>
          </p:cNvSpPr>
          <p:nvPr/>
        </p:nvSpPr>
        <p:spPr>
          <a:xfrm>
            <a:off x="192143" y="1610083"/>
            <a:ext cx="10204187" cy="342844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Hosting focus groups quarterly engaging SOFI participants and community at-large in poverty elimination work</a:t>
            </a:r>
          </a:p>
          <a:p>
            <a:r>
              <a:rPr lang="en-US" dirty="0" smtClean="0"/>
              <a:t>Focus groups glean qualitative information about barriers faced by families along with additional services needed</a:t>
            </a:r>
          </a:p>
          <a:p>
            <a:r>
              <a:rPr lang="en-US" dirty="0" smtClean="0"/>
              <a:t>Allowing us to:</a:t>
            </a:r>
          </a:p>
          <a:p>
            <a:pPr lvl="1"/>
            <a:r>
              <a:rPr lang="en-US" dirty="0" smtClean="0"/>
              <a:t>Identify policies that prevent families from earning more in order to write new policy initiatives aimed at eliminating poverty</a:t>
            </a:r>
          </a:p>
          <a:p>
            <a:pPr lvl="1"/>
            <a:r>
              <a:rPr lang="en-US" dirty="0" smtClean="0"/>
              <a:t>Target specific organizations for partnerships that can provide the necessary supports for our families</a:t>
            </a:r>
          </a:p>
        </p:txBody>
      </p:sp>
    </p:spTree>
    <p:extLst>
      <p:ext uri="{BB962C8B-B14F-4D97-AF65-F5344CB8AC3E}">
        <p14:creationId xmlns:p14="http://schemas.microsoft.com/office/powerpoint/2010/main" val="289034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81539" y="608239"/>
            <a:ext cx="7226559" cy="5419919"/>
          </a:xfrm>
          <a:prstGeom prst="rect">
            <a:avLst/>
          </a:prstGeom>
        </p:spPr>
      </p:pic>
    </p:spTree>
    <p:extLst>
      <p:ext uri="{BB962C8B-B14F-4D97-AF65-F5344CB8AC3E}">
        <p14:creationId xmlns:p14="http://schemas.microsoft.com/office/powerpoint/2010/main" val="272879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131" y="182880"/>
            <a:ext cx="3291840" cy="646331"/>
          </a:xfrm>
          <a:prstGeom prst="rect">
            <a:avLst/>
          </a:prstGeom>
          <a:noFill/>
        </p:spPr>
        <p:txBody>
          <a:bodyPr wrap="square" rtlCol="0">
            <a:spAutoFit/>
          </a:bodyPr>
          <a:lstStyle/>
          <a:p>
            <a:r>
              <a:rPr lang="en-US" sz="3600" b="1" dirty="0" smtClean="0"/>
              <a:t>64 Families</a:t>
            </a:r>
            <a:endParaRPr lang="en-US" sz="3600" b="1" dirty="0"/>
          </a:p>
        </p:txBody>
      </p:sp>
      <p:graphicFrame>
        <p:nvGraphicFramePr>
          <p:cNvPr id="6" name="Chart 5"/>
          <p:cNvGraphicFramePr>
            <a:graphicFrameLocks/>
          </p:cNvGraphicFramePr>
          <p:nvPr>
            <p:extLst>
              <p:ext uri="{D42A27DB-BD31-4B8C-83A1-F6EECF244321}">
                <p14:modId xmlns:p14="http://schemas.microsoft.com/office/powerpoint/2010/main" val="2169563094"/>
              </p:ext>
            </p:extLst>
          </p:nvPr>
        </p:nvGraphicFramePr>
        <p:xfrm>
          <a:off x="0" y="1304095"/>
          <a:ext cx="5025887" cy="3685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63097556"/>
              </p:ext>
            </p:extLst>
          </p:nvPr>
        </p:nvGraphicFramePr>
        <p:xfrm>
          <a:off x="5128591" y="1417360"/>
          <a:ext cx="5029200" cy="35720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19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3" y="466530"/>
            <a:ext cx="8817429" cy="1200329"/>
          </a:xfrm>
          <a:prstGeom prst="rect">
            <a:avLst/>
          </a:prstGeom>
          <a:noFill/>
        </p:spPr>
        <p:txBody>
          <a:bodyPr wrap="square" rtlCol="0">
            <a:spAutoFit/>
          </a:bodyPr>
          <a:lstStyle/>
          <a:p>
            <a:pPr algn="ctr"/>
            <a:r>
              <a:rPr lang="en-US" sz="2400" b="1" dirty="0" smtClean="0"/>
              <a:t>Success</a:t>
            </a:r>
            <a:r>
              <a:rPr lang="en-US" sz="2400" dirty="0" smtClean="0"/>
              <a:t> </a:t>
            </a:r>
            <a:r>
              <a:rPr lang="en-US" sz="2400" b="1" dirty="0" smtClean="0"/>
              <a:t>Stories</a:t>
            </a:r>
          </a:p>
          <a:p>
            <a:pPr algn="ctr"/>
            <a:r>
              <a:rPr lang="en-US" sz="1600" b="1" dirty="0" smtClean="0"/>
              <a:t>FY 20 </a:t>
            </a:r>
          </a:p>
          <a:p>
            <a:pPr algn="ctr"/>
            <a:r>
              <a:rPr lang="en-US" sz="1600" b="1" dirty="0" smtClean="0"/>
              <a:t>Cohort #1</a:t>
            </a:r>
          </a:p>
          <a:p>
            <a:pPr algn="ctr"/>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733180410"/>
              </p:ext>
            </p:extLst>
          </p:nvPr>
        </p:nvGraphicFramePr>
        <p:xfrm>
          <a:off x="542516" y="1666859"/>
          <a:ext cx="8991776" cy="2661920"/>
        </p:xfrm>
        <a:graphic>
          <a:graphicData uri="http://schemas.openxmlformats.org/drawingml/2006/table">
            <a:tbl>
              <a:tblPr firstRow="1" bandRow="1">
                <a:tableStyleId>{5C22544A-7EE6-4342-B048-85BDC9FD1C3A}</a:tableStyleId>
              </a:tblPr>
              <a:tblGrid>
                <a:gridCol w="2247944">
                  <a:extLst>
                    <a:ext uri="{9D8B030D-6E8A-4147-A177-3AD203B41FA5}">
                      <a16:colId xmlns:a16="http://schemas.microsoft.com/office/drawing/2014/main" val="2643881790"/>
                    </a:ext>
                  </a:extLst>
                </a:gridCol>
                <a:gridCol w="2247944">
                  <a:extLst>
                    <a:ext uri="{9D8B030D-6E8A-4147-A177-3AD203B41FA5}">
                      <a16:colId xmlns:a16="http://schemas.microsoft.com/office/drawing/2014/main" val="1227564007"/>
                    </a:ext>
                  </a:extLst>
                </a:gridCol>
                <a:gridCol w="2247944">
                  <a:extLst>
                    <a:ext uri="{9D8B030D-6E8A-4147-A177-3AD203B41FA5}">
                      <a16:colId xmlns:a16="http://schemas.microsoft.com/office/drawing/2014/main" val="3701331511"/>
                    </a:ext>
                  </a:extLst>
                </a:gridCol>
                <a:gridCol w="2247944">
                  <a:extLst>
                    <a:ext uri="{9D8B030D-6E8A-4147-A177-3AD203B41FA5}">
                      <a16:colId xmlns:a16="http://schemas.microsoft.com/office/drawing/2014/main" val="2062894351"/>
                    </a:ext>
                  </a:extLst>
                </a:gridCol>
              </a:tblGrid>
              <a:tr h="370840">
                <a:tc>
                  <a:txBody>
                    <a:bodyPr/>
                    <a:lstStyle/>
                    <a:p>
                      <a:r>
                        <a:rPr lang="en-US" dirty="0" smtClean="0"/>
                        <a:t>Agency</a:t>
                      </a:r>
                      <a:endParaRPr lang="en-US" dirty="0"/>
                    </a:p>
                  </a:txBody>
                  <a:tcPr/>
                </a:tc>
                <a:tc>
                  <a:txBody>
                    <a:bodyPr/>
                    <a:lstStyle/>
                    <a:p>
                      <a:r>
                        <a:rPr lang="en-US" dirty="0" smtClean="0"/>
                        <a:t>% of families increasing income</a:t>
                      </a:r>
                      <a:endParaRPr lang="en-US" dirty="0"/>
                    </a:p>
                  </a:txBody>
                  <a:tcPr/>
                </a:tc>
                <a:tc>
                  <a:txBody>
                    <a:bodyPr/>
                    <a:lstStyle/>
                    <a:p>
                      <a:r>
                        <a:rPr lang="en-US" dirty="0" smtClean="0"/>
                        <a:t>Median $ increased</a:t>
                      </a:r>
                      <a:endParaRPr lang="en-US" dirty="0"/>
                    </a:p>
                  </a:txBody>
                  <a:tcPr/>
                </a:tc>
                <a:tc>
                  <a:txBody>
                    <a:bodyPr/>
                    <a:lstStyle/>
                    <a:p>
                      <a:r>
                        <a:rPr lang="en-US" dirty="0" smtClean="0"/>
                        <a:t>Median % increased</a:t>
                      </a:r>
                      <a:endParaRPr lang="en-US" dirty="0"/>
                    </a:p>
                  </a:txBody>
                  <a:tcPr/>
                </a:tc>
                <a:extLst>
                  <a:ext uri="{0D108BD9-81ED-4DB2-BD59-A6C34878D82A}">
                    <a16:rowId xmlns:a16="http://schemas.microsoft.com/office/drawing/2014/main" val="624865960"/>
                  </a:ext>
                </a:extLst>
              </a:tr>
              <a:tr h="370840">
                <a:tc>
                  <a:txBody>
                    <a:bodyPr/>
                    <a:lstStyle/>
                    <a:p>
                      <a:r>
                        <a:rPr lang="en-US" dirty="0" smtClean="0"/>
                        <a:t>Urban League</a:t>
                      </a:r>
                      <a:endParaRPr lang="en-US" dirty="0"/>
                    </a:p>
                  </a:txBody>
                  <a:tcPr/>
                </a:tc>
                <a:tc>
                  <a:txBody>
                    <a:bodyPr/>
                    <a:lstStyle/>
                    <a:p>
                      <a:r>
                        <a:rPr lang="en-US" dirty="0" smtClean="0"/>
                        <a:t>22%</a:t>
                      </a:r>
                      <a:endParaRPr lang="en-US" dirty="0"/>
                    </a:p>
                  </a:txBody>
                  <a:tcPr/>
                </a:tc>
                <a:tc>
                  <a:txBody>
                    <a:bodyPr/>
                    <a:lstStyle/>
                    <a:p>
                      <a:r>
                        <a:rPr lang="en-US" dirty="0" smtClean="0"/>
                        <a:t>$1,305.00</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3379904874"/>
                  </a:ext>
                </a:extLst>
              </a:tr>
              <a:tr h="370840">
                <a:tc>
                  <a:txBody>
                    <a:bodyPr/>
                    <a:lstStyle/>
                    <a:p>
                      <a:r>
                        <a:rPr lang="en-US" dirty="0" smtClean="0"/>
                        <a:t>Pathways to Prosperity</a:t>
                      </a:r>
                      <a:endParaRPr lang="en-US" dirty="0"/>
                    </a:p>
                  </a:txBody>
                  <a:tcPr/>
                </a:tc>
                <a:tc>
                  <a:txBody>
                    <a:bodyPr/>
                    <a:lstStyle/>
                    <a:p>
                      <a:r>
                        <a:rPr lang="en-US" dirty="0" smtClean="0"/>
                        <a:t>41%</a:t>
                      </a:r>
                      <a:endParaRPr lang="en-US" dirty="0"/>
                    </a:p>
                  </a:txBody>
                  <a:tcPr/>
                </a:tc>
                <a:tc>
                  <a:txBody>
                    <a:bodyPr/>
                    <a:lstStyle/>
                    <a:p>
                      <a:r>
                        <a:rPr lang="en-US" dirty="0" smtClean="0"/>
                        <a:t>$1,480.00</a:t>
                      </a:r>
                      <a:endParaRPr lang="en-US" dirty="0"/>
                    </a:p>
                  </a:txBody>
                  <a:tcPr/>
                </a:tc>
                <a:tc>
                  <a:txBody>
                    <a:bodyPr/>
                    <a:lstStyle/>
                    <a:p>
                      <a:r>
                        <a:rPr lang="en-US" dirty="0" smtClean="0"/>
                        <a:t>100%</a:t>
                      </a:r>
                      <a:endParaRPr lang="en-US" dirty="0"/>
                    </a:p>
                  </a:txBody>
                  <a:tcPr/>
                </a:tc>
                <a:extLst>
                  <a:ext uri="{0D108BD9-81ED-4DB2-BD59-A6C34878D82A}">
                    <a16:rowId xmlns:a16="http://schemas.microsoft.com/office/drawing/2014/main" val="4241967638"/>
                  </a:ext>
                </a:extLst>
              </a:tr>
              <a:tr h="370840">
                <a:tc>
                  <a:txBody>
                    <a:bodyPr/>
                    <a:lstStyle/>
                    <a:p>
                      <a:r>
                        <a:rPr lang="en-US" dirty="0" smtClean="0"/>
                        <a:t>Community Action Program</a:t>
                      </a:r>
                      <a:endParaRPr lang="en-US" dirty="0"/>
                    </a:p>
                  </a:txBody>
                  <a:tcPr/>
                </a:tc>
                <a:tc>
                  <a:txBody>
                    <a:bodyPr/>
                    <a:lstStyle/>
                    <a:p>
                      <a:r>
                        <a:rPr lang="en-US" dirty="0" smtClean="0"/>
                        <a:t>45%</a:t>
                      </a:r>
                      <a:endParaRPr lang="en-US" dirty="0"/>
                    </a:p>
                  </a:txBody>
                  <a:tcPr/>
                </a:tc>
                <a:tc>
                  <a:txBody>
                    <a:bodyPr/>
                    <a:lstStyle/>
                    <a:p>
                      <a:r>
                        <a:rPr lang="en-US" dirty="0" smtClean="0"/>
                        <a:t>$833.80</a:t>
                      </a:r>
                      <a:endParaRPr lang="en-US" dirty="0"/>
                    </a:p>
                  </a:txBody>
                  <a:tcPr/>
                </a:tc>
                <a:tc>
                  <a:txBody>
                    <a:bodyPr/>
                    <a:lstStyle/>
                    <a:p>
                      <a:r>
                        <a:rPr lang="en-US" dirty="0" smtClean="0"/>
                        <a:t>44%</a:t>
                      </a:r>
                      <a:endParaRPr lang="en-US" dirty="0"/>
                    </a:p>
                  </a:txBody>
                  <a:tcPr/>
                </a:tc>
                <a:extLst>
                  <a:ext uri="{0D108BD9-81ED-4DB2-BD59-A6C34878D82A}">
                    <a16:rowId xmlns:a16="http://schemas.microsoft.com/office/drawing/2014/main" val="3681339493"/>
                  </a:ext>
                </a:extLst>
              </a:tr>
              <a:tr h="370840">
                <a:tc>
                  <a:txBody>
                    <a:bodyPr/>
                    <a:lstStyle/>
                    <a:p>
                      <a:r>
                        <a:rPr lang="en-US" b="1" dirty="0" smtClean="0"/>
                        <a:t>Total</a:t>
                      </a:r>
                      <a:endParaRPr lang="en-US" b="1" dirty="0"/>
                    </a:p>
                  </a:txBody>
                  <a:tcPr/>
                </a:tc>
                <a:tc>
                  <a:txBody>
                    <a:bodyPr/>
                    <a:lstStyle/>
                    <a:p>
                      <a:r>
                        <a:rPr lang="en-US" b="1" dirty="0" smtClean="0"/>
                        <a:t>31%</a:t>
                      </a:r>
                      <a:endParaRPr lang="en-US" b="1" dirty="0"/>
                    </a:p>
                  </a:txBody>
                  <a:tcPr/>
                </a:tc>
                <a:tc>
                  <a:txBody>
                    <a:bodyPr/>
                    <a:lstStyle/>
                    <a:p>
                      <a:r>
                        <a:rPr lang="en-US" b="1" dirty="0" smtClean="0"/>
                        <a:t>$1,305.00</a:t>
                      </a:r>
                      <a:endParaRPr lang="en-US" b="1" dirty="0"/>
                    </a:p>
                  </a:txBody>
                  <a:tcPr/>
                </a:tc>
                <a:tc>
                  <a:txBody>
                    <a:bodyPr/>
                    <a:lstStyle/>
                    <a:p>
                      <a:r>
                        <a:rPr lang="en-US" b="1" dirty="0" smtClean="0"/>
                        <a:t>71%</a:t>
                      </a:r>
                      <a:endParaRPr lang="en-US" b="1" dirty="0"/>
                    </a:p>
                  </a:txBody>
                  <a:tcPr/>
                </a:tc>
                <a:extLst>
                  <a:ext uri="{0D108BD9-81ED-4DB2-BD59-A6C34878D82A}">
                    <a16:rowId xmlns:a16="http://schemas.microsoft.com/office/drawing/2014/main" val="191767331"/>
                  </a:ext>
                </a:extLst>
              </a:tr>
            </a:tbl>
          </a:graphicData>
        </a:graphic>
      </p:graphicFrame>
      <p:pic>
        <p:nvPicPr>
          <p:cNvPr id="5" name="Picture 4"/>
          <p:cNvPicPr>
            <a:picLocks noChangeAspect="1"/>
          </p:cNvPicPr>
          <p:nvPr/>
        </p:nvPicPr>
        <p:blipFill>
          <a:blip r:embed="rId3"/>
          <a:stretch>
            <a:fillRect/>
          </a:stretch>
        </p:blipFill>
        <p:spPr>
          <a:xfrm>
            <a:off x="690112" y="4982546"/>
            <a:ext cx="1931791" cy="1623527"/>
          </a:xfrm>
          <a:prstGeom prst="rect">
            <a:avLst/>
          </a:prstGeom>
        </p:spPr>
      </p:pic>
      <p:pic>
        <p:nvPicPr>
          <p:cNvPr id="1026" name="Picture 2" descr="Pathways to Prosper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519" y="5384732"/>
            <a:ext cx="1285875" cy="819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ty Act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373" y="5183639"/>
            <a:ext cx="2054436" cy="12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10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91532" y="119242"/>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ENGAGING B22 ALLIANCE</a:t>
            </a:r>
          </a:p>
          <a:p>
            <a:pPr algn="ctr"/>
            <a:endParaRPr lang="en-US" dirty="0"/>
          </a:p>
          <a:p>
            <a:pPr algn="ctr"/>
            <a:endParaRPr lang="en-US" dirty="0" smtClean="0"/>
          </a:p>
        </p:txBody>
      </p:sp>
      <p:sp>
        <p:nvSpPr>
          <p:cNvPr id="4" name="Content Placeholder 2"/>
          <p:cNvSpPr txBox="1">
            <a:spLocks/>
          </p:cNvSpPr>
          <p:nvPr/>
        </p:nvSpPr>
        <p:spPr>
          <a:xfrm>
            <a:off x="192143" y="1610083"/>
            <a:ext cx="10248812" cy="342844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49" y="1270000"/>
            <a:ext cx="4200450" cy="5428548"/>
          </a:xfrm>
          <a:prstGeom prst="rect">
            <a:avLst/>
          </a:prstGeom>
        </p:spPr>
      </p:pic>
    </p:spTree>
    <p:extLst>
      <p:ext uri="{BB962C8B-B14F-4D97-AF65-F5344CB8AC3E}">
        <p14:creationId xmlns:p14="http://schemas.microsoft.com/office/powerpoint/2010/main" val="374456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BIRTH TO 22 ACTION AREAS</a:t>
            </a:r>
            <a:br>
              <a:rPr lang="en-US" dirty="0" smtClean="0"/>
            </a:br>
            <a:r>
              <a:rPr lang="en-US" dirty="0" smtClean="0"/>
              <a:t>ECONOMIC ACCESS</a:t>
            </a:r>
            <a:endParaRPr lang="en-US" dirty="0"/>
          </a:p>
        </p:txBody>
      </p:sp>
      <p:sp>
        <p:nvSpPr>
          <p:cNvPr id="3" name="Content Placeholder 2"/>
          <p:cNvSpPr>
            <a:spLocks noGrp="1"/>
          </p:cNvSpPr>
          <p:nvPr>
            <p:ph idx="1"/>
          </p:nvPr>
        </p:nvSpPr>
        <p:spPr>
          <a:xfrm>
            <a:off x="677334" y="2160589"/>
            <a:ext cx="4520831" cy="3880773"/>
          </a:xfrm>
        </p:spPr>
        <p:txBody>
          <a:bodyPr/>
          <a:lstStyle/>
          <a:p>
            <a:r>
              <a:rPr lang="en-US" dirty="0" smtClean="0"/>
              <a:t>Mitigate the impact of poverty on youth</a:t>
            </a:r>
          </a:p>
          <a:p>
            <a:r>
              <a:rPr lang="en-US" dirty="0" smtClean="0"/>
              <a:t>Increase affordability of basic services</a:t>
            </a:r>
          </a:p>
          <a:p>
            <a:r>
              <a:rPr lang="en-US" dirty="0" smtClean="0"/>
              <a:t>Build education to employment pathways for disconnected youth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862" y="1851231"/>
            <a:ext cx="3777140" cy="4837803"/>
          </a:xfrm>
          <a:prstGeom prst="rect">
            <a:avLst/>
          </a:prstGeom>
        </p:spPr>
      </p:pic>
    </p:spTree>
    <p:extLst>
      <p:ext uri="{BB962C8B-B14F-4D97-AF65-F5344CB8AC3E}">
        <p14:creationId xmlns:p14="http://schemas.microsoft.com/office/powerpoint/2010/main" val="202454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12301" cy="841513"/>
          </a:xfrm>
        </p:spPr>
        <p:txBody>
          <a:bodyPr>
            <a:noAutofit/>
          </a:bodyPr>
          <a:lstStyle/>
          <a:p>
            <a:pPr algn="ctr"/>
            <a:r>
              <a:rPr lang="en-US" sz="4000" dirty="0"/>
              <a:t>RESOURCES</a:t>
            </a:r>
            <a:r>
              <a:rPr lang="en-US" sz="2800" dirty="0"/>
              <a:t/>
            </a:r>
            <a:br>
              <a:rPr lang="en-US" sz="2800" dirty="0"/>
            </a:br>
            <a:r>
              <a:rPr lang="en-US" sz="2800" dirty="0"/>
              <a:t>http://www.securingourfuturepbc.org</a:t>
            </a:r>
            <a:r>
              <a:rPr lang="en-US" sz="2800" dirty="0" smtClean="0"/>
              <a:t>/</a:t>
            </a:r>
            <a:br>
              <a:rPr lang="en-US" sz="2800" dirty="0" smtClean="0"/>
            </a:br>
            <a:r>
              <a:rPr lang="en-US" sz="2800" dirty="0" smtClean="0"/>
              <a:t>Economic Mobility Report</a:t>
            </a:r>
            <a:endParaRPr lang="en-US" sz="2800" dirty="0"/>
          </a:p>
        </p:txBody>
      </p:sp>
      <p:pic>
        <p:nvPicPr>
          <p:cNvPr id="5" name="Picture 4"/>
          <p:cNvPicPr>
            <a:picLocks noChangeAspect="1"/>
          </p:cNvPicPr>
          <p:nvPr/>
        </p:nvPicPr>
        <p:blipFill rotWithShape="1">
          <a:blip r:embed="rId3"/>
          <a:srcRect t="6978" r="4345" b="39988"/>
          <a:stretch/>
        </p:blipFill>
        <p:spPr>
          <a:xfrm>
            <a:off x="92312" y="2400914"/>
            <a:ext cx="11516815" cy="3591678"/>
          </a:xfrm>
          <a:prstGeom prst="rect">
            <a:avLst/>
          </a:prstGeom>
        </p:spPr>
      </p:pic>
    </p:spTree>
    <p:extLst>
      <p:ext uri="{BB962C8B-B14F-4D97-AF65-F5344CB8AC3E}">
        <p14:creationId xmlns:p14="http://schemas.microsoft.com/office/powerpoint/2010/main" val="54916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189228"/>
            <a:ext cx="8596668" cy="1320800"/>
          </a:xfrm>
        </p:spPr>
        <p:txBody>
          <a:bodyPr/>
          <a:lstStyle/>
          <a:p>
            <a:pPr algn="ctr"/>
            <a:r>
              <a:rPr lang="en-US" dirty="0" smtClean="0"/>
              <a:t>SOFI Guiding Principles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33" y="884583"/>
            <a:ext cx="8178138" cy="5973417"/>
          </a:xfrm>
          <a:prstGeom prst="rect">
            <a:avLst/>
          </a:prstGeom>
        </p:spPr>
      </p:pic>
    </p:spTree>
    <p:extLst>
      <p:ext uri="{BB962C8B-B14F-4D97-AF65-F5344CB8AC3E}">
        <p14:creationId xmlns:p14="http://schemas.microsoft.com/office/powerpoint/2010/main" val="260608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26" y="199053"/>
            <a:ext cx="8596668" cy="1320800"/>
          </a:xfrm>
        </p:spPr>
        <p:txBody>
          <a:bodyPr/>
          <a:lstStyle/>
          <a:p>
            <a:pPr algn="ctr"/>
            <a:r>
              <a:rPr lang="en-US" dirty="0" smtClean="0"/>
              <a:t>GOALS OF SECURING OUR FUTURE</a:t>
            </a:r>
            <a:endParaRPr lang="en-US" dirty="0"/>
          </a:p>
        </p:txBody>
      </p:sp>
      <p:sp>
        <p:nvSpPr>
          <p:cNvPr id="3" name="Content Placeholder 2"/>
          <p:cNvSpPr>
            <a:spLocks noGrp="1"/>
          </p:cNvSpPr>
          <p:nvPr>
            <p:ph idx="1"/>
          </p:nvPr>
        </p:nvSpPr>
        <p:spPr>
          <a:xfrm>
            <a:off x="192143" y="1610083"/>
            <a:ext cx="2802983" cy="3428448"/>
          </a:xfrm>
        </p:spPr>
        <p:txBody>
          <a:bodyPr>
            <a:normAutofit/>
          </a:bodyPr>
          <a:lstStyle/>
          <a:p>
            <a:r>
              <a:rPr lang="en-US" dirty="0" smtClean="0"/>
              <a:t>Decrease childhood poverty by 10% over 10 years</a:t>
            </a:r>
          </a:p>
          <a:p>
            <a:r>
              <a:rPr lang="en-US" dirty="0"/>
              <a:t>Create an opportunity ecosystem across different sectors that eliminates barriers that prevent low-income families in becoming more self-reliant</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923" y="859453"/>
            <a:ext cx="4870578" cy="5955451"/>
          </a:xfrm>
          <a:prstGeom prst="rect">
            <a:avLst/>
          </a:prstGeom>
        </p:spPr>
      </p:pic>
    </p:spTree>
    <p:extLst>
      <p:ext uri="{BB962C8B-B14F-4D97-AF65-F5344CB8AC3E}">
        <p14:creationId xmlns:p14="http://schemas.microsoft.com/office/powerpoint/2010/main" val="265872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939"/>
          </a:xfrm>
        </p:spPr>
        <p:txBody>
          <a:bodyPr/>
          <a:lstStyle/>
          <a:p>
            <a:pPr algn="ctr"/>
            <a:r>
              <a:rPr lang="en-US" dirty="0" smtClean="0"/>
              <a:t>TIMELINE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49" y="1530627"/>
            <a:ext cx="10384878" cy="4853488"/>
          </a:xfrm>
          <a:prstGeom prst="rect">
            <a:avLst/>
          </a:prstGeom>
        </p:spPr>
      </p:pic>
    </p:spTree>
    <p:extLst>
      <p:ext uri="{BB962C8B-B14F-4D97-AF65-F5344CB8AC3E}">
        <p14:creationId xmlns:p14="http://schemas.microsoft.com/office/powerpoint/2010/main" val="305605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775" y="609600"/>
            <a:ext cx="8596668" cy="1320800"/>
          </a:xfrm>
        </p:spPr>
        <p:txBody>
          <a:bodyPr/>
          <a:lstStyle/>
          <a:p>
            <a:pPr algn="ctr"/>
            <a:r>
              <a:rPr lang="en-US" dirty="0" smtClean="0"/>
              <a:t>DEMOGRAPHICS</a:t>
            </a:r>
            <a:endParaRPr lang="en-US" dirty="0"/>
          </a:p>
        </p:txBody>
      </p:sp>
      <p:pic>
        <p:nvPicPr>
          <p:cNvPr id="5" name="Picture 4"/>
          <p:cNvPicPr>
            <a:picLocks noChangeAspect="1"/>
          </p:cNvPicPr>
          <p:nvPr/>
        </p:nvPicPr>
        <p:blipFill>
          <a:blip r:embed="rId3"/>
          <a:stretch>
            <a:fillRect/>
          </a:stretch>
        </p:blipFill>
        <p:spPr>
          <a:xfrm>
            <a:off x="2435679" y="1930400"/>
            <a:ext cx="6667500" cy="3448050"/>
          </a:xfrm>
          <a:prstGeom prst="rect">
            <a:avLst/>
          </a:prstGeom>
        </p:spPr>
      </p:pic>
    </p:spTree>
    <p:extLst>
      <p:ext uri="{BB962C8B-B14F-4D97-AF65-F5344CB8AC3E}">
        <p14:creationId xmlns:p14="http://schemas.microsoft.com/office/powerpoint/2010/main" val="421200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01007401"/>
              </p:ext>
            </p:extLst>
          </p:nvPr>
        </p:nvGraphicFramePr>
        <p:xfrm>
          <a:off x="709127" y="867747"/>
          <a:ext cx="9358604" cy="56636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104781"/>
            <a:ext cx="3665404" cy="646331"/>
          </a:xfrm>
          <a:prstGeom prst="rect">
            <a:avLst/>
          </a:prstGeom>
          <a:noFill/>
        </p:spPr>
        <p:txBody>
          <a:bodyPr wrap="square" rtlCol="0">
            <a:spAutoFit/>
          </a:bodyPr>
          <a:lstStyle/>
          <a:p>
            <a:r>
              <a:rPr lang="en-US" sz="3600" b="1" dirty="0" smtClean="0"/>
              <a:t>191 Individuals</a:t>
            </a:r>
            <a:endParaRPr lang="en-US" sz="3600" b="1" dirty="0"/>
          </a:p>
        </p:txBody>
      </p:sp>
    </p:spTree>
    <p:extLst>
      <p:ext uri="{BB962C8B-B14F-4D97-AF65-F5344CB8AC3E}">
        <p14:creationId xmlns:p14="http://schemas.microsoft.com/office/powerpoint/2010/main" val="192483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81188805"/>
              </p:ext>
            </p:extLst>
          </p:nvPr>
        </p:nvGraphicFramePr>
        <p:xfrm>
          <a:off x="298580" y="1819468"/>
          <a:ext cx="5999583" cy="3387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830676950"/>
              </p:ext>
            </p:extLst>
          </p:nvPr>
        </p:nvGraphicFramePr>
        <p:xfrm>
          <a:off x="5682342" y="1313280"/>
          <a:ext cx="5589038" cy="43993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69478" y="182880"/>
            <a:ext cx="3665404" cy="646331"/>
          </a:xfrm>
          <a:prstGeom prst="rect">
            <a:avLst/>
          </a:prstGeom>
          <a:noFill/>
        </p:spPr>
        <p:txBody>
          <a:bodyPr wrap="square" rtlCol="0">
            <a:spAutoFit/>
          </a:bodyPr>
          <a:lstStyle/>
          <a:p>
            <a:r>
              <a:rPr lang="en-US" sz="3600" b="1" dirty="0" smtClean="0"/>
              <a:t>191 Individuals</a:t>
            </a:r>
            <a:endParaRPr lang="en-US" sz="3600" b="1" dirty="0"/>
          </a:p>
        </p:txBody>
      </p:sp>
    </p:spTree>
    <p:extLst>
      <p:ext uri="{BB962C8B-B14F-4D97-AF65-F5344CB8AC3E}">
        <p14:creationId xmlns:p14="http://schemas.microsoft.com/office/powerpoint/2010/main" val="170848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884959698"/>
              </p:ext>
            </p:extLst>
          </p:nvPr>
        </p:nvGraphicFramePr>
        <p:xfrm>
          <a:off x="-276810" y="1264297"/>
          <a:ext cx="6690049" cy="4203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402867221"/>
              </p:ext>
            </p:extLst>
          </p:nvPr>
        </p:nvGraphicFramePr>
        <p:xfrm>
          <a:off x="5691673" y="1264296"/>
          <a:ext cx="5598368" cy="420344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9348" y="80243"/>
            <a:ext cx="5335754" cy="646331"/>
          </a:xfrm>
          <a:prstGeom prst="rect">
            <a:avLst/>
          </a:prstGeom>
          <a:noFill/>
        </p:spPr>
        <p:txBody>
          <a:bodyPr wrap="square" rtlCol="0">
            <a:spAutoFit/>
          </a:bodyPr>
          <a:lstStyle/>
          <a:p>
            <a:r>
              <a:rPr lang="en-US" sz="3600" b="1" dirty="0" smtClean="0"/>
              <a:t>64 Heads of Household</a:t>
            </a:r>
            <a:endParaRPr lang="en-US" sz="3600" b="1" dirty="0"/>
          </a:p>
        </p:txBody>
      </p:sp>
      <p:sp>
        <p:nvSpPr>
          <p:cNvPr id="9" name="TextBox 8"/>
          <p:cNvSpPr txBox="1"/>
          <p:nvPr/>
        </p:nvSpPr>
        <p:spPr>
          <a:xfrm>
            <a:off x="29349" y="617965"/>
            <a:ext cx="3665404" cy="646331"/>
          </a:xfrm>
          <a:prstGeom prst="rect">
            <a:avLst/>
          </a:prstGeom>
          <a:noFill/>
        </p:spPr>
        <p:txBody>
          <a:bodyPr wrap="square" rtlCol="0">
            <a:spAutoFit/>
          </a:bodyPr>
          <a:lstStyle/>
          <a:p>
            <a:r>
              <a:rPr lang="en-US" sz="3600" b="1" dirty="0" smtClean="0"/>
              <a:t>191 Individuals</a:t>
            </a:r>
            <a:endParaRPr lang="en-US" sz="3600" b="1" dirty="0"/>
          </a:p>
        </p:txBody>
      </p:sp>
    </p:spTree>
    <p:extLst>
      <p:ext uri="{BB962C8B-B14F-4D97-AF65-F5344CB8AC3E}">
        <p14:creationId xmlns:p14="http://schemas.microsoft.com/office/powerpoint/2010/main" val="1655287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1223</TotalTime>
  <Words>1317</Words>
  <Application>Microsoft Office PowerPoint</Application>
  <PresentationFormat>Widescreen</PresentationFormat>
  <Paragraphs>117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Securing Our Future Initiative: FY20 Updates and Accomplishments</vt:lpstr>
      <vt:lpstr>BIRTH TO 22 ACTION AREAS ECONOMIC ACCESS</vt:lpstr>
      <vt:lpstr>SOFI Guiding Principles</vt:lpstr>
      <vt:lpstr>GOALS OF SECURING OUR FUTURE</vt:lpstr>
      <vt:lpstr>TIMELINE</vt:lpstr>
      <vt:lpstr>DEMOGRAPHICS</vt:lpstr>
      <vt:lpstr>PowerPoint Presentation</vt:lpstr>
      <vt:lpstr>PowerPoint Presentation</vt:lpstr>
      <vt:lpstr>PowerPoint Presentation</vt:lpstr>
      <vt:lpstr>HIGH PRIORITY ZIP CODES</vt:lpstr>
      <vt:lpstr>PowerPoint Presentation</vt:lpstr>
      <vt:lpstr>PowerPoint Presentation</vt:lpstr>
      <vt:lpstr>SERVICES PROVIDED</vt:lpstr>
      <vt:lpstr>PowerPoint Presentation</vt:lpstr>
      <vt:lpstr>PowerPoint Presentation</vt:lpstr>
      <vt:lpstr>PowerPoint Presentation</vt:lpstr>
      <vt:lpstr>PowerPoint Presentation</vt:lpstr>
      <vt:lpstr>PowerPoint Presentation</vt:lpstr>
      <vt:lpstr>PowerPoint Presentation</vt:lpstr>
      <vt:lpstr>RESOURCES http://www.securingourfuturepbc.org/ Economic Mobility Report</vt:lpstr>
    </vt:vector>
  </TitlesOfParts>
  <Company>Palm Beach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Boisvert</dc:creator>
  <cp:lastModifiedBy>Jodie Boisvert</cp:lastModifiedBy>
  <cp:revision>57</cp:revision>
  <cp:lastPrinted>2020-12-14T18:17:06Z</cp:lastPrinted>
  <dcterms:created xsi:type="dcterms:W3CDTF">2020-09-17T20:09:22Z</dcterms:created>
  <dcterms:modified xsi:type="dcterms:W3CDTF">2020-12-14T20:49:13Z</dcterms:modified>
</cp:coreProperties>
</file>